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7068800" cy="9601200"/>
  <p:notesSz cx="6797675" cy="9928225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44" y="53"/>
      </p:cViewPr>
      <p:guideLst>
        <p:guide orient="horz" pos="302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2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B1EF23A-EAF0-4AF3-B3E4-CD4D7E28EB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89C3BBB-3BE7-43A3-B53D-5C8C94E6D2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88F5B-BE33-453D-AF9D-17348BEAE244}" type="datetimeFigureOut">
              <a:rPr lang="zh-TW" altLang="en-US" smtClean="0"/>
              <a:t>2024/7/26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DBAD273-768B-45A7-B711-C8C4983D38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74A8B62-B726-4075-8006-9048A97EA8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35959-2686-45F5-B337-D26006E35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061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89385-75FB-4563-B140-096E2AFBC101}" type="datetimeFigureOut">
              <a:rPr lang="zh-TW" altLang="en-US" smtClean="0"/>
              <a:t>2024/7/26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9960B-79FA-43E9-A0F1-2038DDDF45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1181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80160" y="2982601"/>
            <a:ext cx="1450848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60320" y="5440680"/>
            <a:ext cx="1194816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7326615" y="537850"/>
            <a:ext cx="5375487" cy="1147032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94225" y="537850"/>
            <a:ext cx="15847907" cy="1147032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8317" y="6169666"/>
            <a:ext cx="1450848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48317" y="4069399"/>
            <a:ext cx="1450848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6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94225" y="3135948"/>
            <a:ext cx="10611696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090404" y="3135948"/>
            <a:ext cx="10611697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443" y="2149163"/>
            <a:ext cx="75416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53443" y="3044826"/>
            <a:ext cx="7541684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8670718" y="2149163"/>
            <a:ext cx="7544647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00" b="1"/>
            </a:lvl3pPr>
            <a:lvl4pPr marL="1920192" indent="0">
              <a:buNone/>
              <a:defRPr sz="2200" b="1"/>
            </a:lvl4pPr>
            <a:lvl5pPr marL="2560256" indent="0">
              <a:buNone/>
              <a:defRPr sz="2200" b="1"/>
            </a:lvl5pPr>
            <a:lvl6pPr marL="3200320" indent="0">
              <a:buNone/>
              <a:defRPr sz="2200" b="1"/>
            </a:lvl6pPr>
            <a:lvl7pPr marL="3840384" indent="0">
              <a:buNone/>
              <a:defRPr sz="2200" b="1"/>
            </a:lvl7pPr>
            <a:lvl8pPr marL="4480448" indent="0">
              <a:buNone/>
              <a:defRPr sz="2200" b="1"/>
            </a:lvl8pPr>
            <a:lvl9pPr marL="5120512" indent="0">
              <a:buNone/>
              <a:defRPr sz="2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8670718" y="3044826"/>
            <a:ext cx="7544647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444" y="382270"/>
            <a:ext cx="5615517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673428" y="382271"/>
            <a:ext cx="9541933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53444" y="2009141"/>
            <a:ext cx="5615517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45604" y="6720845"/>
            <a:ext cx="1024128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345604" y="857885"/>
            <a:ext cx="1024128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64" indent="0">
              <a:buNone/>
              <a:defRPr sz="3900"/>
            </a:lvl2pPr>
            <a:lvl3pPr marL="1280128" indent="0">
              <a:buNone/>
              <a:defRPr sz="340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345604" y="7514278"/>
            <a:ext cx="1024128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64" indent="0">
              <a:buNone/>
              <a:defRPr sz="1700"/>
            </a:lvl2pPr>
            <a:lvl3pPr marL="1280128" indent="0">
              <a:buNone/>
              <a:defRPr sz="1400"/>
            </a:lvl3pPr>
            <a:lvl4pPr marL="1920192" indent="0">
              <a:buNone/>
              <a:defRPr sz="1300"/>
            </a:lvl4pPr>
            <a:lvl5pPr marL="2560256" indent="0">
              <a:buNone/>
              <a:defRPr sz="1300"/>
            </a:lvl5pPr>
            <a:lvl6pPr marL="3200320" indent="0">
              <a:buNone/>
              <a:defRPr sz="1300"/>
            </a:lvl6pPr>
            <a:lvl7pPr marL="3840384" indent="0">
              <a:buNone/>
              <a:defRPr sz="1300"/>
            </a:lvl7pPr>
            <a:lvl8pPr marL="4480448" indent="0">
              <a:buNone/>
              <a:defRPr sz="1300"/>
            </a:lvl8pPr>
            <a:lvl9pPr marL="5120512" indent="0">
              <a:buNone/>
              <a:defRPr sz="1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440" y="2240281"/>
            <a:ext cx="1536192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53440" y="8898896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AD61-BD2E-410F-BDCF-B311D1C1189A}" type="datetimeFigureOut">
              <a:rPr lang="zh-TW" altLang="en-US" smtClean="0"/>
              <a:pPr/>
              <a:t>2024/7/26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831840" y="8898896"/>
            <a:ext cx="54051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2232640" y="8898896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576D-63B6-498D-8C50-6D91A0EDE1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28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48" indent="-480048" algn="l" defTabSz="1280128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04" indent="-400040" algn="l" defTabSz="1280128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3561574" y="192088"/>
            <a:ext cx="1093506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未來發展方向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3561574" y="1056184"/>
            <a:ext cx="1093506" cy="77768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高科技電子資訊業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國貿企管業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百貨物流業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機械與傳統產業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金融保險業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800" dirty="0">
                <a:latin typeface="標楷體" pitchFamily="65" charset="-120"/>
                <a:ea typeface="標楷體" pitchFamily="65" charset="-120"/>
              </a:rPr>
              <a:t>文教機構業</a:t>
            </a:r>
            <a:endParaRPr lang="en-US" altLang="zh-TW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2230516" y="264096"/>
            <a:ext cx="504056" cy="85689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企管系碩士在職專班課程地圖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4573960" y="192088"/>
            <a:ext cx="604867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必修課程</a:t>
            </a:r>
          </a:p>
        </p:txBody>
      </p:sp>
      <p:sp>
        <p:nvSpPr>
          <p:cNvPr id="21" name="圓角矩形 20"/>
          <p:cNvSpPr/>
          <p:nvPr/>
        </p:nvSpPr>
        <p:spPr>
          <a:xfrm>
            <a:off x="2845768" y="192088"/>
            <a:ext cx="1080120" cy="7920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基礎</a:t>
            </a:r>
          </a:p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課程</a:t>
            </a:r>
          </a:p>
        </p:txBody>
      </p:sp>
      <p:sp>
        <p:nvSpPr>
          <p:cNvPr id="22" name="圓角矩形 21"/>
          <p:cNvSpPr/>
          <p:nvPr/>
        </p:nvSpPr>
        <p:spPr>
          <a:xfrm>
            <a:off x="2826339" y="1128192"/>
            <a:ext cx="1099553" cy="77048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管理學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73" name="群組 72"/>
          <p:cNvGrpSpPr/>
          <p:nvPr/>
        </p:nvGrpSpPr>
        <p:grpSpPr>
          <a:xfrm>
            <a:off x="4213920" y="1128192"/>
            <a:ext cx="6480720" cy="7704856"/>
            <a:chOff x="2080320" y="1128192"/>
            <a:chExt cx="7200800" cy="7704856"/>
          </a:xfrm>
        </p:grpSpPr>
        <p:sp>
          <p:nvSpPr>
            <p:cNvPr id="10" name="圓角矩形 9"/>
            <p:cNvSpPr/>
            <p:nvPr/>
          </p:nvSpPr>
          <p:spPr>
            <a:xfrm>
              <a:off x="2080320" y="1128192"/>
              <a:ext cx="7200800" cy="12241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 dirty="0">
                <a:latin typeface="標楷體" pitchFamily="65" charset="-12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080320" y="2424336"/>
              <a:ext cx="7200800" cy="1224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80320" y="3720480"/>
              <a:ext cx="7200800" cy="122413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80320" y="5016624"/>
              <a:ext cx="7200800" cy="12241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080320" y="6312768"/>
              <a:ext cx="7200800" cy="12241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080320" y="7608912"/>
              <a:ext cx="7200800" cy="12241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000">
                <a:latin typeface="標楷體" pitchFamily="65" charset="-12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4573960" y="624136"/>
            <a:ext cx="2572532" cy="504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碩一</a:t>
            </a:r>
          </a:p>
        </p:txBody>
      </p:sp>
      <p:sp>
        <p:nvSpPr>
          <p:cNvPr id="38" name="圓角矩形 37"/>
          <p:cNvSpPr/>
          <p:nvPr/>
        </p:nvSpPr>
        <p:spPr>
          <a:xfrm>
            <a:off x="4573964" y="2496345"/>
            <a:ext cx="1184947" cy="432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資訊技術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zh-TW" altLang="en-US" sz="1400" dirty="0">
                <a:latin typeface="標楷體" pitchFamily="65" charset="-120"/>
              </a:rPr>
              <a:t>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39" name="圓角矩形 38"/>
          <p:cNvSpPr/>
          <p:nvPr/>
        </p:nvSpPr>
        <p:spPr>
          <a:xfrm>
            <a:off x="5942113" y="6384776"/>
            <a:ext cx="1152128" cy="36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管理會計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1" name="圓角矩形 40"/>
          <p:cNvSpPr/>
          <p:nvPr/>
        </p:nvSpPr>
        <p:spPr>
          <a:xfrm>
            <a:off x="8966449" y="7680920"/>
            <a:ext cx="1152128" cy="360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策略管理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4573963" y="6384776"/>
            <a:ext cx="1230829" cy="3600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財務管理</a:t>
            </a:r>
          </a:p>
        </p:txBody>
      </p:sp>
      <p:sp>
        <p:nvSpPr>
          <p:cNvPr id="43" name="圓角矩形 42"/>
          <p:cNvSpPr/>
          <p:nvPr/>
        </p:nvSpPr>
        <p:spPr>
          <a:xfrm>
            <a:off x="4573961" y="1200200"/>
            <a:ext cx="1152256" cy="43204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組織行為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5889861" y="3792488"/>
            <a:ext cx="1152128" cy="36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行銷管理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5870104" y="5088673"/>
            <a:ext cx="1152128" cy="4320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生產與作業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zh-TW" altLang="en-US" sz="1400" dirty="0">
                <a:latin typeface="標楷體" pitchFamily="65" charset="-120"/>
              </a:rPr>
              <a:t>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6" name="圓角矩形 45"/>
          <p:cNvSpPr/>
          <p:nvPr/>
        </p:nvSpPr>
        <p:spPr>
          <a:xfrm>
            <a:off x="7212130" y="7680920"/>
            <a:ext cx="1152128" cy="4320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組織理論</a:t>
            </a:r>
            <a:endParaRPr lang="en-US" altLang="zh-TW" sz="1400" dirty="0">
              <a:latin typeface="標楷體" pitchFamily="65" charset="-120"/>
            </a:endParaRPr>
          </a:p>
          <a:p>
            <a:pPr algn="ctr"/>
            <a:r>
              <a:rPr lang="zh-TW" altLang="en-US" sz="1400" dirty="0">
                <a:latin typeface="標楷體" pitchFamily="65" charset="-120"/>
              </a:rPr>
              <a:t>與管理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7" name="圓角矩形 46"/>
          <p:cNvSpPr/>
          <p:nvPr/>
        </p:nvSpPr>
        <p:spPr>
          <a:xfrm>
            <a:off x="7205437" y="5088632"/>
            <a:ext cx="1152128" cy="360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數量方法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10157769" y="1167382"/>
            <a:ext cx="445111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研究論文寫作</a:t>
            </a:r>
            <a:r>
              <a:rPr lang="en-US" altLang="zh-TW" sz="1400" dirty="0">
                <a:latin typeface="標楷體" pitchFamily="65" charset="-120"/>
              </a:rPr>
              <a:t>II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8423204" y="1174075"/>
            <a:ext cx="360040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研究論文寫作</a:t>
            </a:r>
            <a:r>
              <a:rPr lang="en-US" altLang="zh-TW" sz="1400" dirty="0">
                <a:latin typeface="標楷體" pitchFamily="65" charset="-120"/>
              </a:rPr>
              <a:t>I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10773341" y="1163024"/>
            <a:ext cx="2592288" cy="7632848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組織變革與管理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管理心理學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資訊與科技專題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電子商務營運模式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品牌管理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全球供應鏈管理與</a:t>
            </a:r>
            <a:r>
              <a:rPr lang="en-US" altLang="zh-TW" sz="1800" dirty="0">
                <a:latin typeface="標楷體" pitchFamily="65" charset="-120"/>
              </a:rPr>
              <a:t>ERP</a:t>
            </a:r>
            <a:r>
              <a:rPr lang="zh-TW" altLang="en-US" sz="1800" dirty="0">
                <a:latin typeface="標楷體" pitchFamily="65" charset="-120"/>
              </a:rPr>
              <a:t>的應用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科技管理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公司治理與財務報告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財報分析與企業評價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財務實證研究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zh-TW" altLang="en-US" sz="1800" dirty="0">
                <a:latin typeface="標楷體" pitchFamily="65" charset="-120"/>
              </a:rPr>
              <a:t>企業績效評估</a:t>
            </a:r>
            <a:endParaRPr lang="en-US" altLang="zh-TW" sz="1800" dirty="0">
              <a:latin typeface="標楷體" pitchFamily="65" charset="-120"/>
            </a:endParaRPr>
          </a:p>
          <a:p>
            <a:pPr algn="ctr">
              <a:spcAft>
                <a:spcPts val="1200"/>
              </a:spcAft>
            </a:pP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2636441" y="4800600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60" name="圓角矩形 59"/>
          <p:cNvSpPr/>
          <p:nvPr/>
        </p:nvSpPr>
        <p:spPr>
          <a:xfrm>
            <a:off x="6086288" y="8977064"/>
            <a:ext cx="14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必修課程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62" name="圓角矩形 61"/>
          <p:cNvSpPr/>
          <p:nvPr/>
        </p:nvSpPr>
        <p:spPr>
          <a:xfrm>
            <a:off x="8534400" y="8977064"/>
            <a:ext cx="1440000" cy="360000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選修課程</a:t>
            </a:r>
            <a:endParaRPr lang="en-US" altLang="zh-TW" sz="1400" dirty="0">
              <a:latin typeface="標楷體" pitchFamily="65" charset="-120"/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5518608" y="8977064"/>
            <a:ext cx="639528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實線</a:t>
            </a:r>
            <a:r>
              <a:rPr lang="en-US" altLang="zh-TW" sz="1400" dirty="0">
                <a:latin typeface="標楷體" pitchFamily="65" charset="-120"/>
              </a:rPr>
              <a:t>=</a:t>
            </a:r>
          </a:p>
        </p:txBody>
      </p:sp>
      <p:sp>
        <p:nvSpPr>
          <p:cNvPr id="64" name="圓角矩形 63"/>
          <p:cNvSpPr/>
          <p:nvPr/>
        </p:nvSpPr>
        <p:spPr>
          <a:xfrm>
            <a:off x="7966880" y="8977064"/>
            <a:ext cx="639528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標楷體" pitchFamily="65" charset="-120"/>
              </a:rPr>
              <a:t>虛線</a:t>
            </a:r>
            <a:r>
              <a:rPr lang="en-US" altLang="zh-TW" sz="1400" dirty="0">
                <a:latin typeface="標楷體" pitchFamily="65" charset="-120"/>
              </a:rPr>
              <a:t>=</a:t>
            </a:r>
          </a:p>
        </p:txBody>
      </p:sp>
      <p:sp>
        <p:nvSpPr>
          <p:cNvPr id="65" name="圓角矩形 64"/>
          <p:cNvSpPr/>
          <p:nvPr/>
        </p:nvSpPr>
        <p:spPr>
          <a:xfrm>
            <a:off x="2629744" y="8833048"/>
            <a:ext cx="1584176" cy="6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基礎課程可以入學前學分申請抵免</a:t>
            </a:r>
          </a:p>
        </p:txBody>
      </p:sp>
      <p:grpSp>
        <p:nvGrpSpPr>
          <p:cNvPr id="74" name="群組 73"/>
          <p:cNvGrpSpPr/>
          <p:nvPr/>
        </p:nvGrpSpPr>
        <p:grpSpPr>
          <a:xfrm>
            <a:off x="3722931" y="1200200"/>
            <a:ext cx="798781" cy="7560840"/>
            <a:chOff x="1589327" y="1200200"/>
            <a:chExt cx="798781" cy="7560840"/>
          </a:xfrm>
        </p:grpSpPr>
        <p:sp>
          <p:nvSpPr>
            <p:cNvPr id="61" name="圓角矩形 60"/>
            <p:cNvSpPr/>
            <p:nvPr/>
          </p:nvSpPr>
          <p:spPr>
            <a:xfrm>
              <a:off x="1820428" y="1200200"/>
              <a:ext cx="567680" cy="1080120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28">
                <a:defRPr/>
              </a:pPr>
              <a:r>
                <a:rPr lang="zh-TW" altLang="en-US" sz="1200" dirty="0">
                  <a:latin typeface="標楷體" pitchFamily="65" charset="-120"/>
                  <a:ea typeface="標楷體" pitchFamily="65" charset="-120"/>
                </a:rPr>
                <a:t>人力資源</a:t>
              </a:r>
              <a:endParaRPr lang="en-US" altLang="zh-TW" sz="120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28">
                <a:defRPr/>
              </a:pPr>
              <a:r>
                <a:rPr lang="zh-TW" altLang="en-US" sz="1200" dirty="0">
                  <a:latin typeface="標楷體" pitchFamily="65" charset="-120"/>
                  <a:ea typeface="標楷體" pitchFamily="65" charset="-120"/>
                </a:rPr>
                <a:t>管理</a:t>
              </a:r>
            </a:p>
          </p:txBody>
        </p:sp>
        <p:sp>
          <p:nvSpPr>
            <p:cNvPr id="66" name="圓角矩形 65"/>
            <p:cNvSpPr/>
            <p:nvPr/>
          </p:nvSpPr>
          <p:spPr>
            <a:xfrm>
              <a:off x="1812044" y="2496344"/>
              <a:ext cx="576064" cy="108012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28">
                <a:defRPr/>
              </a:pPr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資訊管理</a:t>
              </a:r>
            </a:p>
          </p:txBody>
        </p:sp>
        <p:sp>
          <p:nvSpPr>
            <p:cNvPr id="69" name="圓角矩形 68"/>
            <p:cNvSpPr/>
            <p:nvPr/>
          </p:nvSpPr>
          <p:spPr>
            <a:xfrm>
              <a:off x="1820428" y="3792488"/>
              <a:ext cx="567680" cy="108012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28">
                <a:defRPr/>
              </a:pPr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行銷管理</a:t>
              </a: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1812044" y="4944616"/>
              <a:ext cx="576064" cy="1368152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28">
                <a:defRPr/>
              </a:pPr>
              <a:r>
                <a:rPr lang="zh-TW" altLang="en-US" sz="1200" dirty="0">
                  <a:latin typeface="標楷體" pitchFamily="65" charset="-120"/>
                  <a:ea typeface="標楷體" pitchFamily="65" charset="-120"/>
                </a:rPr>
                <a:t>科技與</a:t>
              </a:r>
              <a:endParaRPr lang="en-US" altLang="zh-TW" sz="1200" dirty="0">
                <a:latin typeface="標楷體" pitchFamily="65" charset="-120"/>
                <a:ea typeface="標楷體" pitchFamily="65" charset="-120"/>
              </a:endParaRPr>
            </a:p>
            <a:p>
              <a:pPr algn="ctr" defTabSz="1280128">
                <a:defRPr/>
              </a:pPr>
              <a:r>
                <a:rPr lang="zh-TW" altLang="en-US" sz="1200" dirty="0">
                  <a:latin typeface="標楷體" pitchFamily="65" charset="-120"/>
                  <a:ea typeface="標楷體" pitchFamily="65" charset="-120"/>
                </a:rPr>
                <a:t>生產管理</a:t>
              </a:r>
            </a:p>
          </p:txBody>
        </p:sp>
        <p:sp>
          <p:nvSpPr>
            <p:cNvPr id="71" name="圓角矩形 70"/>
            <p:cNvSpPr/>
            <p:nvPr/>
          </p:nvSpPr>
          <p:spPr>
            <a:xfrm>
              <a:off x="1820428" y="6384776"/>
              <a:ext cx="567680" cy="108012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28">
                <a:defRPr/>
              </a:pPr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財務管理</a:t>
              </a:r>
            </a:p>
          </p:txBody>
        </p:sp>
        <p:sp>
          <p:nvSpPr>
            <p:cNvPr id="72" name="圓角矩形 71"/>
            <p:cNvSpPr/>
            <p:nvPr/>
          </p:nvSpPr>
          <p:spPr>
            <a:xfrm>
              <a:off x="1812044" y="7680920"/>
              <a:ext cx="576064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280128">
                <a:defRPr/>
              </a:pPr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策略管理</a:t>
              </a:r>
            </a:p>
          </p:txBody>
        </p:sp>
        <p:sp>
          <p:nvSpPr>
            <p:cNvPr id="53" name="向右箭號 52"/>
            <p:cNvSpPr/>
            <p:nvPr/>
          </p:nvSpPr>
          <p:spPr>
            <a:xfrm>
              <a:off x="1589327" y="15602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1634039" y="2870032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5" name="向右箭號 54"/>
            <p:cNvSpPr/>
            <p:nvPr/>
          </p:nvSpPr>
          <p:spPr>
            <a:xfrm>
              <a:off x="1616623" y="415252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6" name="向右箭號 55"/>
            <p:cNvSpPr/>
            <p:nvPr/>
          </p:nvSpPr>
          <p:spPr>
            <a:xfrm>
              <a:off x="1661335" y="546232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7" name="向右箭號 56"/>
            <p:cNvSpPr/>
            <p:nvPr/>
          </p:nvSpPr>
          <p:spPr>
            <a:xfrm>
              <a:off x="1630271" y="674104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  <p:sp>
          <p:nvSpPr>
            <p:cNvPr id="58" name="向右箭號 57"/>
            <p:cNvSpPr/>
            <p:nvPr/>
          </p:nvSpPr>
          <p:spPr>
            <a:xfrm>
              <a:off x="1648272" y="80508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2800"/>
            </a:p>
          </p:txBody>
        </p:sp>
      </p:grpSp>
      <p:sp>
        <p:nvSpPr>
          <p:cNvPr id="76" name="圓角矩形 75"/>
          <p:cNvSpPr/>
          <p:nvPr/>
        </p:nvSpPr>
        <p:spPr>
          <a:xfrm>
            <a:off x="7218500" y="624136"/>
            <a:ext cx="3404132" cy="4779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碩二</a:t>
            </a:r>
          </a:p>
        </p:txBody>
      </p:sp>
      <p:sp>
        <p:nvSpPr>
          <p:cNvPr id="79" name="圓角矩形 78"/>
          <p:cNvSpPr/>
          <p:nvPr/>
        </p:nvSpPr>
        <p:spPr>
          <a:xfrm>
            <a:off x="10831963" y="192088"/>
            <a:ext cx="2528664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選修課程</a:t>
            </a:r>
          </a:p>
        </p:txBody>
      </p:sp>
      <p:sp>
        <p:nvSpPr>
          <p:cNvPr id="80" name="圓角矩形 79"/>
          <p:cNvSpPr/>
          <p:nvPr/>
        </p:nvSpPr>
        <p:spPr>
          <a:xfrm>
            <a:off x="10831963" y="624136"/>
            <a:ext cx="2520280" cy="43204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碩二</a:t>
            </a:r>
          </a:p>
        </p:txBody>
      </p:sp>
      <p:sp>
        <p:nvSpPr>
          <p:cNvPr id="81" name="向右箭號 80"/>
          <p:cNvSpPr/>
          <p:nvPr/>
        </p:nvSpPr>
        <p:spPr>
          <a:xfrm>
            <a:off x="13430948" y="4872609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13726888" y="264096"/>
            <a:ext cx="1144216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Future Development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13646971" y="1056184"/>
            <a:ext cx="1249043" cy="77768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High-tech and electronic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Finance and insurance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International business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Logistics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Machinery and traditional industry</a:t>
            </a: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Education industry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2230515" y="264096"/>
            <a:ext cx="903286" cy="86409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Road Map of On-the-job MBA Curriculum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4934000" y="192088"/>
            <a:ext cx="7128792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Required Courses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3184542" y="192088"/>
            <a:ext cx="1008112" cy="7920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 Courses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3198487" y="1134942"/>
            <a:ext cx="1185470" cy="77048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Introduction to Management</a:t>
            </a:r>
          </a:p>
          <a:p>
            <a:pPr algn="ctr"/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2" name="群組 72"/>
          <p:cNvGrpSpPr/>
          <p:nvPr/>
        </p:nvGrpSpPr>
        <p:grpSpPr>
          <a:xfrm>
            <a:off x="4645969" y="1128192"/>
            <a:ext cx="7416824" cy="7704856"/>
            <a:chOff x="2080320" y="1128192"/>
            <a:chExt cx="7200800" cy="7704856"/>
          </a:xfrm>
        </p:grpSpPr>
        <p:sp>
          <p:nvSpPr>
            <p:cNvPr id="10" name="圓角矩形 9"/>
            <p:cNvSpPr/>
            <p:nvPr/>
          </p:nvSpPr>
          <p:spPr>
            <a:xfrm>
              <a:off x="2080320" y="1128192"/>
              <a:ext cx="7200800" cy="122413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圓角矩形 22"/>
            <p:cNvSpPr/>
            <p:nvPr/>
          </p:nvSpPr>
          <p:spPr>
            <a:xfrm>
              <a:off x="2080320" y="2424336"/>
              <a:ext cx="7200800" cy="1224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2080320" y="3720480"/>
              <a:ext cx="7200800" cy="122413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圓角矩形 24"/>
            <p:cNvSpPr/>
            <p:nvPr/>
          </p:nvSpPr>
          <p:spPr>
            <a:xfrm>
              <a:off x="2080320" y="5016624"/>
              <a:ext cx="7200800" cy="122413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圓角矩形 25"/>
            <p:cNvSpPr/>
            <p:nvPr/>
          </p:nvSpPr>
          <p:spPr>
            <a:xfrm>
              <a:off x="2080320" y="6312768"/>
              <a:ext cx="7200800" cy="122413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圓角矩形 26"/>
            <p:cNvSpPr/>
            <p:nvPr/>
          </p:nvSpPr>
          <p:spPr>
            <a:xfrm>
              <a:off x="2080320" y="7608912"/>
              <a:ext cx="7200800" cy="1224136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圓角矩形 29"/>
          <p:cNvSpPr/>
          <p:nvPr/>
        </p:nvSpPr>
        <p:spPr>
          <a:xfrm>
            <a:off x="5569010" y="624136"/>
            <a:ext cx="2114356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en-US" altLang="zh-TW" sz="1100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st</a:t>
            </a:r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year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8" name="圓角矩形 37"/>
          <p:cNvSpPr/>
          <p:nvPr/>
        </p:nvSpPr>
        <p:spPr>
          <a:xfrm>
            <a:off x="5582072" y="2496344"/>
            <a:ext cx="1080120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Managing Information Technology</a:t>
            </a:r>
          </a:p>
        </p:txBody>
      </p:sp>
      <p:sp>
        <p:nvSpPr>
          <p:cNvPr id="39" name="圓角矩形 38"/>
          <p:cNvSpPr/>
          <p:nvPr/>
        </p:nvSpPr>
        <p:spPr>
          <a:xfrm>
            <a:off x="6662193" y="6384777"/>
            <a:ext cx="1060364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Management Accounting</a:t>
            </a:r>
          </a:p>
        </p:txBody>
      </p:sp>
      <p:sp>
        <p:nvSpPr>
          <p:cNvPr id="41" name="圓角矩形 40"/>
          <p:cNvSpPr/>
          <p:nvPr/>
        </p:nvSpPr>
        <p:spPr>
          <a:xfrm>
            <a:off x="10057201" y="7680921"/>
            <a:ext cx="973782" cy="50405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Strategic Management</a:t>
            </a:r>
          </a:p>
        </p:txBody>
      </p:sp>
      <p:sp>
        <p:nvSpPr>
          <p:cNvPr id="42" name="圓角矩形 41"/>
          <p:cNvSpPr/>
          <p:nvPr/>
        </p:nvSpPr>
        <p:spPr>
          <a:xfrm>
            <a:off x="5582073" y="6384777"/>
            <a:ext cx="1008112" cy="50405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Financial Management </a:t>
            </a:r>
            <a:endParaRPr lang="zh-TW" alt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圓角矩形 42"/>
          <p:cNvSpPr/>
          <p:nvPr/>
        </p:nvSpPr>
        <p:spPr>
          <a:xfrm>
            <a:off x="5582072" y="1200201"/>
            <a:ext cx="1080120" cy="10081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200" dirty="0"/>
              <a:t>Organization Behavior</a:t>
            </a:r>
            <a:endParaRPr lang="zh-TW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圓角矩形 43"/>
          <p:cNvSpPr/>
          <p:nvPr/>
        </p:nvSpPr>
        <p:spPr>
          <a:xfrm>
            <a:off x="6662195" y="3792489"/>
            <a:ext cx="1021175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Marketing Management </a:t>
            </a:r>
          </a:p>
        </p:txBody>
      </p:sp>
      <p:sp>
        <p:nvSpPr>
          <p:cNvPr id="45" name="圓角矩形 44"/>
          <p:cNvSpPr/>
          <p:nvPr/>
        </p:nvSpPr>
        <p:spPr>
          <a:xfrm>
            <a:off x="6662195" y="5088672"/>
            <a:ext cx="1119309" cy="5760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Production and Operations Management 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7774212" y="7680921"/>
            <a:ext cx="1080120" cy="5760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Organizational Theory and Management </a:t>
            </a:r>
          </a:p>
        </p:txBody>
      </p:sp>
      <p:sp>
        <p:nvSpPr>
          <p:cNvPr id="47" name="圓角矩形 46"/>
          <p:cNvSpPr/>
          <p:nvPr/>
        </p:nvSpPr>
        <p:spPr>
          <a:xfrm>
            <a:off x="7860203" y="5088633"/>
            <a:ext cx="962230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Quantitative Methods </a:t>
            </a:r>
          </a:p>
        </p:txBody>
      </p:sp>
      <p:sp>
        <p:nvSpPr>
          <p:cNvPr id="48" name="圓角矩形 47"/>
          <p:cNvSpPr/>
          <p:nvPr/>
        </p:nvSpPr>
        <p:spPr>
          <a:xfrm>
            <a:off x="11054680" y="1167382"/>
            <a:ext cx="1080120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Research Methodology II</a:t>
            </a:r>
          </a:p>
        </p:txBody>
      </p:sp>
      <p:sp>
        <p:nvSpPr>
          <p:cNvPr id="49" name="圓角矩形 48"/>
          <p:cNvSpPr/>
          <p:nvPr/>
        </p:nvSpPr>
        <p:spPr>
          <a:xfrm>
            <a:off x="8894440" y="1174075"/>
            <a:ext cx="1152128" cy="7632848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Research Methodology I</a:t>
            </a:r>
          </a:p>
        </p:txBody>
      </p:sp>
      <p:sp>
        <p:nvSpPr>
          <p:cNvPr id="52" name="圓角矩形 51"/>
          <p:cNvSpPr/>
          <p:nvPr/>
        </p:nvSpPr>
        <p:spPr>
          <a:xfrm>
            <a:off x="12166700" y="1163024"/>
            <a:ext cx="1440160" cy="7632848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Organizational Change and Management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Managerial Psychology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Information and Technology Monographic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E-Business Model </a:t>
            </a: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Brand Management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Global Supply Chain Management with The Applications of ERP Systems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Technology Operation Management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Corporate Governance and Financial Reporting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Financial Statement Analysis and Business Valuation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Financial Empirical Study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Business Performance Evaluation </a:t>
            </a:r>
            <a:br>
              <a:rPr lang="en-US" altLang="zh-TW" sz="1100" dirty="0">
                <a:latin typeface="Times New Roman" pitchFamily="18" charset="0"/>
                <a:cs typeface="Times New Roman" pitchFamily="18" charset="0"/>
              </a:rPr>
            </a:br>
            <a:endParaRPr lang="en-US" altLang="zh-TW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3068489" y="4800600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1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圓角矩形 59"/>
          <p:cNvSpPr/>
          <p:nvPr/>
        </p:nvSpPr>
        <p:spPr>
          <a:xfrm>
            <a:off x="10262912" y="8977064"/>
            <a:ext cx="1440000" cy="360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Required course</a:t>
            </a:r>
          </a:p>
        </p:txBody>
      </p:sp>
      <p:sp>
        <p:nvSpPr>
          <p:cNvPr id="62" name="圓角矩形 61"/>
          <p:cNvSpPr/>
          <p:nvPr/>
        </p:nvSpPr>
        <p:spPr>
          <a:xfrm>
            <a:off x="13143072" y="8977064"/>
            <a:ext cx="1440000" cy="360000"/>
          </a:xfrm>
          <a:prstGeom prst="round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Elective course</a:t>
            </a:r>
          </a:p>
        </p:txBody>
      </p:sp>
      <p:sp>
        <p:nvSpPr>
          <p:cNvPr id="63" name="圓角矩形 62"/>
          <p:cNvSpPr/>
          <p:nvPr/>
        </p:nvSpPr>
        <p:spPr>
          <a:xfrm>
            <a:off x="9110464" y="8977064"/>
            <a:ext cx="1368152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solid line =</a:t>
            </a:r>
          </a:p>
        </p:txBody>
      </p:sp>
      <p:sp>
        <p:nvSpPr>
          <p:cNvPr id="64" name="圓角矩形 63"/>
          <p:cNvSpPr/>
          <p:nvPr/>
        </p:nvSpPr>
        <p:spPr>
          <a:xfrm>
            <a:off x="11990944" y="8977064"/>
            <a:ext cx="1296144" cy="36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cs typeface="Times New Roman" pitchFamily="18" charset="0"/>
              </a:rPr>
              <a:t>Dotted line =</a:t>
            </a:r>
          </a:p>
        </p:txBody>
      </p:sp>
      <p:sp>
        <p:nvSpPr>
          <p:cNvPr id="65" name="圓角矩形 64"/>
          <p:cNvSpPr/>
          <p:nvPr/>
        </p:nvSpPr>
        <p:spPr>
          <a:xfrm>
            <a:off x="2917776" y="8905056"/>
            <a:ext cx="2160240" cy="6241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1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Credit transfer for general courses is allowed. </a:t>
            </a:r>
            <a:endParaRPr lang="zh-TW" altLang="en-US" sz="11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3" name="群組 73"/>
          <p:cNvGrpSpPr/>
          <p:nvPr/>
        </p:nvGrpSpPr>
        <p:grpSpPr>
          <a:xfrm>
            <a:off x="4161815" y="1200200"/>
            <a:ext cx="1348251" cy="7560840"/>
            <a:chOff x="1842762" y="1200200"/>
            <a:chExt cx="1448318" cy="7560840"/>
          </a:xfrm>
        </p:grpSpPr>
        <p:sp>
          <p:nvSpPr>
            <p:cNvPr id="61" name="圓角矩形 60"/>
            <p:cNvSpPr/>
            <p:nvPr/>
          </p:nvSpPr>
          <p:spPr>
            <a:xfrm>
              <a:off x="2130794" y="1200200"/>
              <a:ext cx="1160286" cy="1080120"/>
            </a:xfrm>
            <a:prstGeom prst="round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Human Resource Management</a:t>
              </a:r>
              <a:endParaRPr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66" name="圓角矩形 65"/>
            <p:cNvSpPr/>
            <p:nvPr/>
          </p:nvSpPr>
          <p:spPr>
            <a:xfrm>
              <a:off x="2130794" y="2496344"/>
              <a:ext cx="1160286" cy="108012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Information Management</a:t>
              </a:r>
              <a:endParaRPr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69" name="圓角矩形 68"/>
            <p:cNvSpPr/>
            <p:nvPr/>
          </p:nvSpPr>
          <p:spPr>
            <a:xfrm>
              <a:off x="2130794" y="3792488"/>
              <a:ext cx="1160286" cy="108012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Marketing Management</a:t>
              </a:r>
              <a:endParaRPr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70" name="圓角矩形 69"/>
            <p:cNvSpPr/>
            <p:nvPr/>
          </p:nvSpPr>
          <p:spPr>
            <a:xfrm>
              <a:off x="2130794" y="5088632"/>
              <a:ext cx="1160286" cy="1080120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Production and Operation Management</a:t>
              </a:r>
              <a:endParaRPr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71" name="圓角矩形 70"/>
            <p:cNvSpPr/>
            <p:nvPr/>
          </p:nvSpPr>
          <p:spPr>
            <a:xfrm>
              <a:off x="2130794" y="6384776"/>
              <a:ext cx="1160286" cy="108012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Financial Management</a:t>
              </a:r>
              <a:endParaRPr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72" name="圓角矩形 71"/>
            <p:cNvSpPr/>
            <p:nvPr/>
          </p:nvSpPr>
          <p:spPr>
            <a:xfrm>
              <a:off x="2130794" y="7680920"/>
              <a:ext cx="1160286" cy="1080120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zh-TW" sz="1100" dirty="0">
                  <a:latin typeface="Times New Roman" pitchFamily="18" charset="0"/>
                  <a:cs typeface="Times New Roman" pitchFamily="18" charset="0"/>
                </a:rPr>
                <a:t>Strategic Management</a:t>
              </a:r>
              <a:endParaRPr lang="zh-TW" altLang="en-US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53" name="向右箭號 52"/>
            <p:cNvSpPr/>
            <p:nvPr/>
          </p:nvSpPr>
          <p:spPr>
            <a:xfrm>
              <a:off x="1842762" y="15602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向右箭號 53"/>
            <p:cNvSpPr/>
            <p:nvPr/>
          </p:nvSpPr>
          <p:spPr>
            <a:xfrm>
              <a:off x="1920115" y="2870032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向右箭號 54"/>
            <p:cNvSpPr/>
            <p:nvPr/>
          </p:nvSpPr>
          <p:spPr>
            <a:xfrm>
              <a:off x="1920115" y="415252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向右箭號 55"/>
            <p:cNvSpPr/>
            <p:nvPr/>
          </p:nvSpPr>
          <p:spPr>
            <a:xfrm>
              <a:off x="1920115" y="546232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向右箭號 56"/>
            <p:cNvSpPr/>
            <p:nvPr/>
          </p:nvSpPr>
          <p:spPr>
            <a:xfrm>
              <a:off x="1920114" y="6741048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向右箭號 57"/>
            <p:cNvSpPr/>
            <p:nvPr/>
          </p:nvSpPr>
          <p:spPr>
            <a:xfrm>
              <a:off x="1920115" y="8050840"/>
              <a:ext cx="288032" cy="36004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 sz="11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6" name="圓角矩形 75"/>
          <p:cNvSpPr/>
          <p:nvPr/>
        </p:nvSpPr>
        <p:spPr>
          <a:xfrm>
            <a:off x="8004221" y="624136"/>
            <a:ext cx="3986725" cy="4843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100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nd</a:t>
            </a:r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year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9" name="圓角矩形 78"/>
          <p:cNvSpPr/>
          <p:nvPr/>
        </p:nvSpPr>
        <p:spPr>
          <a:xfrm>
            <a:off x="12206808" y="120080"/>
            <a:ext cx="1368152" cy="3600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Electives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0" name="圓角矩形 79"/>
          <p:cNvSpPr/>
          <p:nvPr/>
        </p:nvSpPr>
        <p:spPr>
          <a:xfrm>
            <a:off x="12160926" y="532372"/>
            <a:ext cx="1440160" cy="57606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lang="en-US" altLang="zh-TW" sz="1100" baseline="30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nd</a:t>
            </a:r>
            <a:r>
              <a:rPr lang="en-US" altLang="zh-TW" sz="11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year </a:t>
            </a:r>
            <a:endParaRPr lang="zh-TW" altLang="en-US" sz="11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81" name="向右箭號 80"/>
          <p:cNvSpPr/>
          <p:nvPr/>
        </p:nvSpPr>
        <p:spPr>
          <a:xfrm>
            <a:off x="13437641" y="4872609"/>
            <a:ext cx="353347" cy="36004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sz="11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300</Words>
  <Application>Microsoft Office PowerPoint</Application>
  <PresentationFormat>自訂</PresentationFormat>
  <Paragraphs>129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  <vt:lpstr>PowerPoint 簡報</vt:lpstr>
    </vt:vector>
  </TitlesOfParts>
  <Company>user/user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USER-PC</dc:creator>
  <cp:lastModifiedBy>yufang</cp:lastModifiedBy>
  <cp:revision>57</cp:revision>
  <dcterms:created xsi:type="dcterms:W3CDTF">2012-05-17T07:40:40Z</dcterms:created>
  <dcterms:modified xsi:type="dcterms:W3CDTF">2024-07-26T03:37:06Z</dcterms:modified>
</cp:coreProperties>
</file>