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797675" cy="9928225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74" y="5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156EE-A57E-4F2A-9D86-49374BA5723E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9B996-B3AF-470B-AB40-0F524673F1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59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9B996-B3AF-470B-AB40-0F524673F16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85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圓角矩形 83"/>
          <p:cNvSpPr/>
          <p:nvPr/>
        </p:nvSpPr>
        <p:spPr>
          <a:xfrm>
            <a:off x="1936304" y="7248872"/>
            <a:ext cx="885698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>
              <a:latin typeface="標楷體" pitchFamily="65" charset="-120"/>
            </a:endParaRPr>
          </a:p>
        </p:txBody>
      </p:sp>
      <p:sp>
        <p:nvSpPr>
          <p:cNvPr id="83" name="圓角矩形 82"/>
          <p:cNvSpPr/>
          <p:nvPr/>
        </p:nvSpPr>
        <p:spPr>
          <a:xfrm>
            <a:off x="1936304" y="6024736"/>
            <a:ext cx="885698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>
              <a:latin typeface="標楷體" pitchFamily="65" charset="-120"/>
            </a:endParaRPr>
          </a:p>
        </p:txBody>
      </p:sp>
      <p:sp>
        <p:nvSpPr>
          <p:cNvPr id="82" name="圓角矩形 81"/>
          <p:cNvSpPr/>
          <p:nvPr/>
        </p:nvSpPr>
        <p:spPr>
          <a:xfrm>
            <a:off x="1936304" y="4800600"/>
            <a:ext cx="8856984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>
              <a:latin typeface="標楷體" pitchFamily="65" charset="-120"/>
            </a:endParaRPr>
          </a:p>
        </p:txBody>
      </p:sp>
      <p:sp>
        <p:nvSpPr>
          <p:cNvPr id="81" name="圓角矩形 80"/>
          <p:cNvSpPr/>
          <p:nvPr/>
        </p:nvSpPr>
        <p:spPr>
          <a:xfrm>
            <a:off x="1936304" y="3576464"/>
            <a:ext cx="885698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>
              <a:latin typeface="標楷體" pitchFamily="65" charset="-120"/>
            </a:endParaRPr>
          </a:p>
        </p:txBody>
      </p:sp>
      <p:sp>
        <p:nvSpPr>
          <p:cNvPr id="80" name="圓角矩形 79"/>
          <p:cNvSpPr/>
          <p:nvPr/>
        </p:nvSpPr>
        <p:spPr>
          <a:xfrm>
            <a:off x="1936304" y="2352328"/>
            <a:ext cx="8856984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>
              <a:latin typeface="標楷體" pitchFamily="65" charset="-120"/>
            </a:endParaRPr>
          </a:p>
        </p:txBody>
      </p:sp>
      <p:sp>
        <p:nvSpPr>
          <p:cNvPr id="79" name="圓角矩形 78"/>
          <p:cNvSpPr/>
          <p:nvPr/>
        </p:nvSpPr>
        <p:spPr>
          <a:xfrm>
            <a:off x="1936304" y="1128192"/>
            <a:ext cx="8856984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 dirty="0">
              <a:latin typeface="標楷體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1081320" y="192088"/>
            <a:ext cx="1224136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未來發展方向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1081320" y="1056184"/>
            <a:ext cx="1368152" cy="75608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文教機構業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高科技電子資訊業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金融保險業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國貿企管業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百貨物流業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機械與傳統產業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568152" y="264096"/>
            <a:ext cx="504056" cy="84249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企管系博士班課程地圖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2080320" y="192088"/>
            <a:ext cx="8496944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專業課程</a:t>
            </a:r>
          </a:p>
        </p:txBody>
      </p:sp>
      <p:sp>
        <p:nvSpPr>
          <p:cNvPr id="32" name="圓角矩形 31"/>
          <p:cNvSpPr/>
          <p:nvPr/>
        </p:nvSpPr>
        <p:spPr>
          <a:xfrm>
            <a:off x="1432248" y="1200200"/>
            <a:ext cx="576064" cy="108012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人力資源管理組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1432248" y="2496344"/>
            <a:ext cx="576064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大數據與智慧企業組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1432248" y="3720480"/>
            <a:ext cx="576064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行銷管理組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1432248" y="4872608"/>
            <a:ext cx="576064" cy="1080120"/>
          </a:xfrm>
          <a:prstGeom prst="roundRect">
            <a:avLst>
              <a:gd name="adj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作業與科技管理組</a:t>
            </a:r>
          </a:p>
        </p:txBody>
      </p:sp>
      <p:sp>
        <p:nvSpPr>
          <p:cNvPr id="36" name="圓角矩形 35"/>
          <p:cNvSpPr/>
          <p:nvPr/>
        </p:nvSpPr>
        <p:spPr>
          <a:xfrm>
            <a:off x="1432248" y="6168752"/>
            <a:ext cx="576064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財務管理暨會計組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1432248" y="7392888"/>
            <a:ext cx="576064" cy="10801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策略管理組</a:t>
            </a:r>
          </a:p>
        </p:txBody>
      </p:sp>
      <p:sp>
        <p:nvSpPr>
          <p:cNvPr id="38" name="圓角矩形 37"/>
          <p:cNvSpPr/>
          <p:nvPr/>
        </p:nvSpPr>
        <p:spPr>
          <a:xfrm>
            <a:off x="5680720" y="2712368"/>
            <a:ext cx="144016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資訊管理研究專題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5680720" y="6384776"/>
            <a:ext cx="1440160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財務管理研究專題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5694076" y="1781509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組織行為專題 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5680720" y="3936504"/>
            <a:ext cx="1440160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行銷管理研究專題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5680720" y="7680920"/>
            <a:ext cx="1440160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策略管理研究專題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5680720" y="5232648"/>
            <a:ext cx="1440160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生產與作業管理研究專題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9" name="圓角矩形 48"/>
          <p:cNvSpPr/>
          <p:nvPr/>
        </p:nvSpPr>
        <p:spPr>
          <a:xfrm>
            <a:off x="2224336" y="1128192"/>
            <a:ext cx="504056" cy="7344816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 書 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報 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討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論</a:t>
            </a:r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一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二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三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四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共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計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四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學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51" name="圓角矩形 50"/>
          <p:cNvSpPr/>
          <p:nvPr/>
        </p:nvSpPr>
        <p:spPr>
          <a:xfrm>
            <a:off x="8128992" y="1128192"/>
            <a:ext cx="2376264" cy="7344816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1000200" y="1488232"/>
            <a:ext cx="43204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圓角矩形 62"/>
          <p:cNvSpPr/>
          <p:nvPr/>
        </p:nvSpPr>
        <p:spPr>
          <a:xfrm>
            <a:off x="4672608" y="8761040"/>
            <a:ext cx="3816424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標楷體" pitchFamily="65" charset="-120"/>
              </a:rPr>
              <a:t>各組學生必選其所屬專長組之研究專題課程</a:t>
            </a:r>
            <a:endParaRPr lang="en-US" altLang="zh-TW" sz="1400" dirty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66" name="圓角矩形 65"/>
          <p:cNvSpPr/>
          <p:nvPr/>
        </p:nvSpPr>
        <p:spPr>
          <a:xfrm>
            <a:off x="3088432" y="1128192"/>
            <a:ext cx="504056" cy="7344816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 研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究 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論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文 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寫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作</a:t>
            </a:r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一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二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共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計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六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學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67" name="圓角矩形 66"/>
          <p:cNvSpPr/>
          <p:nvPr/>
        </p:nvSpPr>
        <p:spPr>
          <a:xfrm>
            <a:off x="3952528" y="1128192"/>
            <a:ext cx="504056" cy="7344816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 研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究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方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法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論</a:t>
            </a:r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一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</a:rPr>
              <a:t>二</a:t>
            </a:r>
            <a:r>
              <a:rPr lang="en-US" altLang="zh-TW" sz="1400" dirty="0">
                <a:latin typeface="標楷體" pitchFamily="65" charset="-120"/>
              </a:rPr>
              <a:t>)</a:t>
            </a: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共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計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六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學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en-US" altLang="zh-TW" sz="1400" dirty="0">
                <a:latin typeface="標楷體" pitchFamily="65" charset="-120"/>
              </a:rPr>
              <a:t> </a:t>
            </a:r>
            <a:r>
              <a:rPr lang="zh-TW" altLang="en-US" sz="1400" dirty="0">
                <a:latin typeface="標楷體" pitchFamily="65" charset="-120"/>
              </a:rPr>
              <a:t>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75" name="圓角矩形 74"/>
          <p:cNvSpPr/>
          <p:nvPr/>
        </p:nvSpPr>
        <p:spPr>
          <a:xfrm>
            <a:off x="2152328" y="624136"/>
            <a:ext cx="2304256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必修</a:t>
            </a:r>
          </a:p>
        </p:txBody>
      </p:sp>
      <p:sp>
        <p:nvSpPr>
          <p:cNvPr id="76" name="圓角矩形 75"/>
          <p:cNvSpPr/>
          <p:nvPr/>
        </p:nvSpPr>
        <p:spPr>
          <a:xfrm>
            <a:off x="5176664" y="624136"/>
            <a:ext cx="2304256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必選</a:t>
            </a:r>
          </a:p>
        </p:txBody>
      </p:sp>
      <p:sp>
        <p:nvSpPr>
          <p:cNvPr id="77" name="圓角矩形 76"/>
          <p:cNvSpPr/>
          <p:nvPr/>
        </p:nvSpPr>
        <p:spPr>
          <a:xfrm>
            <a:off x="8056984" y="624136"/>
            <a:ext cx="2520280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選修</a:t>
            </a:r>
          </a:p>
        </p:txBody>
      </p:sp>
      <p:sp>
        <p:nvSpPr>
          <p:cNvPr id="85" name="向右箭號 84"/>
          <p:cNvSpPr/>
          <p:nvPr/>
        </p:nvSpPr>
        <p:spPr>
          <a:xfrm>
            <a:off x="1000200" y="2784376"/>
            <a:ext cx="43204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向右箭號 85"/>
          <p:cNvSpPr/>
          <p:nvPr/>
        </p:nvSpPr>
        <p:spPr>
          <a:xfrm>
            <a:off x="1000200" y="4008512"/>
            <a:ext cx="43204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向右箭號 86"/>
          <p:cNvSpPr/>
          <p:nvPr/>
        </p:nvSpPr>
        <p:spPr>
          <a:xfrm>
            <a:off x="1000200" y="5304656"/>
            <a:ext cx="43204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向右箭號 87"/>
          <p:cNvSpPr/>
          <p:nvPr/>
        </p:nvSpPr>
        <p:spPr>
          <a:xfrm>
            <a:off x="1000200" y="6456784"/>
            <a:ext cx="43204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向右箭號 88"/>
          <p:cNvSpPr/>
          <p:nvPr/>
        </p:nvSpPr>
        <p:spPr>
          <a:xfrm>
            <a:off x="1000200" y="7680920"/>
            <a:ext cx="43204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8273008" y="1128192"/>
            <a:ext cx="223224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訊練與發展專題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財務會計模組</a:t>
            </a:r>
            <a:endParaRPr lang="en-US" altLang="zh-TW" sz="1200" dirty="0"/>
          </a:p>
          <a:p>
            <a:r>
              <a:rPr lang="zh-TW" altLang="en-US" sz="1200" dirty="0"/>
              <a:t>質性研究</a:t>
            </a:r>
            <a:endParaRPr lang="en-US" altLang="zh-TW" sz="1200" dirty="0"/>
          </a:p>
          <a:p>
            <a:r>
              <a:rPr lang="zh-TW" altLang="en-US" sz="1200" dirty="0"/>
              <a:t>電子與資訊產業創新模式專題</a:t>
            </a:r>
            <a:endParaRPr lang="en-US" altLang="zh-TW" sz="1200" dirty="0"/>
          </a:p>
          <a:p>
            <a:r>
              <a:rPr lang="zh-TW" altLang="en-US" sz="1200" dirty="0"/>
              <a:t>彈性製造系統</a:t>
            </a:r>
            <a:endParaRPr lang="en-US" altLang="zh-TW" sz="1200" dirty="0"/>
          </a:p>
          <a:p>
            <a:r>
              <a:rPr lang="zh-TW" altLang="en-US" sz="1200" dirty="0"/>
              <a:t>資料挖礦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與資料倉儲專題研究</a:t>
            </a:r>
            <a:endParaRPr lang="en-US" altLang="zh-TW" sz="1200" dirty="0"/>
          </a:p>
          <a:p>
            <a:r>
              <a:rPr lang="zh-TW" altLang="en-US" sz="1200" dirty="0"/>
              <a:t>財報分析與企業評價</a:t>
            </a:r>
            <a:endParaRPr lang="en-US" altLang="zh-TW" sz="1200" dirty="0"/>
          </a:p>
          <a:p>
            <a:r>
              <a:rPr lang="zh-TW" altLang="en-US" sz="1200" dirty="0"/>
              <a:t>財務實證研究</a:t>
            </a:r>
            <a:endParaRPr lang="en-US" altLang="zh-TW" sz="1200" dirty="0"/>
          </a:p>
          <a:p>
            <a:r>
              <a:rPr lang="zh-TW" altLang="en-US" sz="1200" dirty="0"/>
              <a:t>工業</a:t>
            </a:r>
            <a:r>
              <a:rPr lang="en-US" altLang="zh-TW" sz="1200" dirty="0"/>
              <a:t>4.0</a:t>
            </a:r>
            <a:r>
              <a:rPr lang="zh-TW" altLang="en-US" sz="1200" dirty="0"/>
              <a:t>成本管理專題</a:t>
            </a:r>
            <a:endParaRPr lang="en-US" altLang="zh-TW" sz="1200" dirty="0"/>
          </a:p>
          <a:p>
            <a:r>
              <a:rPr lang="zh-TW" altLang="en-US" sz="1200" dirty="0"/>
              <a:t>專案管理與實務</a:t>
            </a:r>
            <a:endParaRPr lang="en-US" altLang="zh-TW" sz="1200" dirty="0"/>
          </a:p>
          <a:p>
            <a:r>
              <a:rPr lang="zh-TW" altLang="en-US" sz="1200" dirty="0"/>
              <a:t>電腦稽核專題</a:t>
            </a:r>
            <a:endParaRPr lang="en-US" altLang="zh-TW" sz="1200" dirty="0"/>
          </a:p>
          <a:p>
            <a:r>
              <a:rPr lang="zh-TW" altLang="en-US" sz="1200" dirty="0"/>
              <a:t>系統模擬</a:t>
            </a:r>
            <a:endParaRPr lang="en-US" altLang="zh-TW" sz="1200" dirty="0"/>
          </a:p>
          <a:p>
            <a:r>
              <a:rPr lang="zh-TW" altLang="en-US" sz="1200" dirty="0"/>
              <a:t>德國工業</a:t>
            </a:r>
            <a:r>
              <a:rPr lang="en-US" altLang="zh-TW" sz="1200" dirty="0"/>
              <a:t>4.0</a:t>
            </a:r>
            <a:r>
              <a:rPr lang="zh-TW" altLang="en-US" sz="1200" dirty="0"/>
              <a:t>模式</a:t>
            </a:r>
            <a:endParaRPr lang="en-US" altLang="zh-TW" sz="1200" dirty="0"/>
          </a:p>
          <a:p>
            <a:r>
              <a:rPr lang="zh-TW" altLang="en-US" sz="1200" dirty="0"/>
              <a:t>電子與資訊產業概論</a:t>
            </a:r>
            <a:endParaRPr lang="en-US" altLang="zh-TW" sz="1200" dirty="0"/>
          </a:p>
          <a:p>
            <a:r>
              <a:rPr lang="zh-TW" altLang="en-US" sz="1200" dirty="0"/>
              <a:t>結構方程模式專題</a:t>
            </a:r>
            <a:endParaRPr lang="en-US" altLang="zh-TW" sz="1200" dirty="0"/>
          </a:p>
          <a:p>
            <a:r>
              <a:rPr lang="zh-TW" altLang="en-US" sz="1200" dirty="0"/>
              <a:t>資料倉儲與商業智慧</a:t>
            </a:r>
            <a:endParaRPr lang="en-US" altLang="zh-TW" sz="1200" dirty="0"/>
          </a:p>
          <a:p>
            <a:r>
              <a:rPr lang="zh-TW" altLang="en-US" sz="1200" dirty="0"/>
              <a:t>企業績效評估</a:t>
            </a:r>
            <a:endParaRPr lang="en-US" altLang="zh-TW" sz="1200" dirty="0"/>
          </a:p>
          <a:p>
            <a:r>
              <a:rPr lang="zh-TW" altLang="en-US" sz="1200" dirty="0"/>
              <a:t>商業分析資料探勘</a:t>
            </a:r>
            <a:endParaRPr lang="en-US" altLang="zh-TW" sz="1200" dirty="0"/>
          </a:p>
          <a:p>
            <a:r>
              <a:rPr lang="zh-TW" altLang="en-US" sz="1200" dirty="0"/>
              <a:t>企業資源規劃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系統管理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管理會計模組</a:t>
            </a:r>
            <a:endParaRPr lang="en-US" altLang="zh-TW" sz="1200" dirty="0"/>
          </a:p>
          <a:p>
            <a:r>
              <a:rPr lang="zh-TW" altLang="en-US" sz="1200" dirty="0"/>
              <a:t>國際品牌管理專題</a:t>
            </a:r>
            <a:endParaRPr lang="en-US" altLang="zh-TW" sz="1200" dirty="0"/>
          </a:p>
          <a:p>
            <a:r>
              <a:rPr lang="zh-TW" altLang="en-US" sz="1200" dirty="0"/>
              <a:t>綠色供應鏈管理</a:t>
            </a:r>
            <a:endParaRPr lang="en-US" altLang="zh-TW" sz="1200" dirty="0"/>
          </a:p>
          <a:p>
            <a:r>
              <a:rPr lang="zh-TW" altLang="en-US" sz="1200" dirty="0"/>
              <a:t>成本資訊專題</a:t>
            </a:r>
            <a:endParaRPr lang="en-US" altLang="zh-TW" sz="1200" dirty="0"/>
          </a:p>
          <a:p>
            <a:r>
              <a:rPr lang="zh-TW" altLang="en-US" sz="1200" dirty="0"/>
              <a:t>自動化商業資料分析</a:t>
            </a:r>
            <a:endParaRPr lang="en-US" altLang="zh-TW" sz="1200" dirty="0"/>
          </a:p>
          <a:p>
            <a:r>
              <a:rPr lang="zh-TW" altLang="en-US" sz="1200" dirty="0"/>
              <a:t>數位轉型</a:t>
            </a:r>
            <a:endParaRPr lang="en-US" altLang="zh-TW" sz="1200" dirty="0"/>
          </a:p>
          <a:p>
            <a:r>
              <a:rPr lang="zh-TW" altLang="en-US" sz="1200" dirty="0"/>
              <a:t>企業永續管理專題</a:t>
            </a:r>
            <a:r>
              <a:rPr lang="en-US" altLang="zh-TW" sz="1200" dirty="0"/>
              <a:t>I</a:t>
            </a:r>
          </a:p>
          <a:p>
            <a:r>
              <a:rPr lang="zh-TW" altLang="en-US" sz="1200" dirty="0"/>
              <a:t>財務分析師實證研討</a:t>
            </a:r>
            <a:endParaRPr lang="en-US" altLang="zh-TW" sz="1200" dirty="0"/>
          </a:p>
          <a:p>
            <a:r>
              <a:rPr lang="zh-TW" altLang="en-US" sz="1200" dirty="0"/>
              <a:t>工業</a:t>
            </a:r>
            <a:r>
              <a:rPr lang="en-US" altLang="zh-TW" sz="1200" dirty="0"/>
              <a:t>4.0</a:t>
            </a:r>
            <a:r>
              <a:rPr lang="zh-TW" altLang="en-US" sz="1200" dirty="0"/>
              <a:t>成本決策專題</a:t>
            </a:r>
            <a:endParaRPr lang="en-US" altLang="zh-TW" sz="1200" dirty="0"/>
          </a:p>
          <a:p>
            <a:r>
              <a:rPr lang="zh-TW" altLang="en-US" sz="1200" dirty="0"/>
              <a:t>當代行銷實務探討</a:t>
            </a:r>
            <a:endParaRPr lang="en-US" altLang="zh-TW" sz="1200" dirty="0"/>
          </a:p>
          <a:p>
            <a:r>
              <a:rPr lang="zh-TW" altLang="en-US" sz="1200" dirty="0"/>
              <a:t>新創敏捷管理</a:t>
            </a:r>
            <a:endParaRPr lang="en-US" altLang="zh-TW" sz="1200" dirty="0"/>
          </a:p>
          <a:p>
            <a:r>
              <a:rPr lang="en-US" altLang="zh-TW" sz="1200" dirty="0"/>
              <a:t>CSR</a:t>
            </a:r>
            <a:r>
              <a:rPr lang="zh-TW" altLang="en-US" sz="1200" dirty="0"/>
              <a:t>報告分析專題</a:t>
            </a:r>
            <a:endParaRPr lang="en-US" altLang="zh-TW" sz="1200" dirty="0"/>
          </a:p>
          <a:p>
            <a:r>
              <a:rPr lang="zh-TW" altLang="en-US" sz="1200" dirty="0"/>
              <a:t>商用計算機程式與演算法</a:t>
            </a:r>
            <a:endParaRPr lang="en-US" altLang="zh-TW" sz="1200" dirty="0"/>
          </a:p>
          <a:p>
            <a:r>
              <a:rPr lang="zh-TW" altLang="en-US" sz="1200" dirty="0"/>
              <a:t>心理與精神疾病概論</a:t>
            </a:r>
            <a:endParaRPr lang="en-US" altLang="zh-TW" sz="1200" dirty="0"/>
          </a:p>
          <a:p>
            <a:r>
              <a:rPr lang="zh-TW" altLang="en-US" sz="1200" dirty="0"/>
              <a:t>消費者研究專題</a:t>
            </a:r>
            <a:endParaRPr lang="en-US" altLang="zh-TW" sz="1200" dirty="0"/>
          </a:p>
          <a:p>
            <a:r>
              <a:rPr lang="zh-TW" altLang="en-US" sz="1200" dirty="0"/>
              <a:t>管理心理學專題</a:t>
            </a:r>
            <a:endParaRPr lang="en-US" altLang="zh-TW" sz="1200" dirty="0"/>
          </a:p>
          <a:p>
            <a:r>
              <a:rPr lang="zh-TW" altLang="en-US" sz="1200" dirty="0"/>
              <a:t>企業診斷：方法與實務</a:t>
            </a:r>
            <a:endParaRPr lang="en-US" altLang="zh-TW" sz="1200" dirty="0"/>
          </a:p>
          <a:p>
            <a:r>
              <a:rPr lang="zh-TW" altLang="en-US" sz="1200" dirty="0"/>
              <a:t>不動產個案分析</a:t>
            </a:r>
            <a:endParaRPr lang="en-US" altLang="zh-TW" sz="1200" dirty="0"/>
          </a:p>
          <a:p>
            <a:r>
              <a:rPr lang="zh-TW" altLang="en-US" sz="1200" dirty="0"/>
              <a:t>當代行銷實務探討</a:t>
            </a:r>
            <a:endParaRPr lang="en-US" altLang="zh-TW" sz="1200" dirty="0"/>
          </a:p>
        </p:txBody>
      </p:sp>
      <p:sp>
        <p:nvSpPr>
          <p:cNvPr id="41" name="圓角矩形 40"/>
          <p:cNvSpPr/>
          <p:nvPr/>
        </p:nvSpPr>
        <p:spPr>
          <a:xfrm>
            <a:off x="5704130" y="1190382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人力資源管理研究專題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345</Words>
  <Application>Microsoft Office PowerPoint</Application>
  <PresentationFormat>A3 紙張 (297x420 公釐)</PresentationFormat>
  <Paragraphs>112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user/user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USER-PC</dc:creator>
  <cp:lastModifiedBy>user</cp:lastModifiedBy>
  <cp:revision>55</cp:revision>
  <dcterms:created xsi:type="dcterms:W3CDTF">2012-05-17T07:40:40Z</dcterms:created>
  <dcterms:modified xsi:type="dcterms:W3CDTF">2023-07-11T07:31:32Z</dcterms:modified>
</cp:coreProperties>
</file>