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801600" cy="9601200" type="A3"/>
  <p:notesSz cx="6797675" cy="9928225"/>
  <p:defaultTextStyle>
    <a:defPPr>
      <a:defRPr lang="zh-TW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AA7F6"/>
    <a:srgbClr val="35B6F7"/>
    <a:srgbClr val="63C7F9"/>
    <a:srgbClr val="FF99FF"/>
    <a:srgbClr val="C9BED8"/>
    <a:srgbClr val="B1A1C7"/>
    <a:srgbClr val="16A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9" autoAdjust="0"/>
    <p:restoredTop sz="76389" autoAdjust="0"/>
  </p:normalViewPr>
  <p:slideViewPr>
    <p:cSldViewPr>
      <p:cViewPr>
        <p:scale>
          <a:sx n="85" d="100"/>
          <a:sy n="85" d="100"/>
        </p:scale>
        <p:origin x="69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pPr>
              <a:defRPr/>
            </a:pPr>
            <a:fld id="{698E6B21-590A-4AF1-BA2E-8C1BC229C542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pPr>
              <a:defRPr/>
            </a:pPr>
            <a:fld id="{9BF47D56-770D-4195-B2DF-37A9AD67A2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pPr>
              <a:defRPr/>
            </a:pPr>
            <a:fld id="{9E99F4D7-9250-4223-B20B-FC712369AD34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pPr>
              <a:defRPr/>
            </a:pPr>
            <a:fld id="{0DD72E0C-78B1-4806-8DE1-DD974EC275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0554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D72E0C-78B1-4806-8DE1-DD974EC27597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57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18E4-F1DD-4305-AD97-78A4BE303F8B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70B8-F641-4E18-BBF3-A8C4BFDA55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19EF-DD97-45E2-8D65-696B0EE7397E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028F-D475-49E9-B26E-D064C95D29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80DB-947F-4FCE-8675-0C8CBEBA7910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4C883-9792-4CCD-B8EA-AFC3C614B8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EA0E-B23F-4632-A6E0-B792E6C546B6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FDC4-0B20-42F2-9ED3-8E2F07998A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DC701-4519-4D16-9CCF-06F7E57CB68D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FF7C-4DE9-4662-A7BD-7A1CD229A3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05A5-7BAA-4718-A407-466412721FB2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882F-BC2A-4887-9DE1-DA3FF1189B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512F-4746-4AB7-8C3A-054342286AE5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F2A2-7F53-4B80-A04E-159E3A8E78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7C2-F880-450F-897E-FDE6249922C0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D02-D295-433F-9708-9C101EFA4A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A241-586D-4EC0-964D-BE5C1FA943AF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4FED-E6EE-45C7-9B2D-F5AC3B984B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57635-6138-4931-8AAE-D2B25DDA19BD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1C0F5-C64D-46A7-81D1-64FA61DCBD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CA957-D5E4-48B2-BAB2-ACE1CE1081AD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C86C-985C-408A-92DD-3739AF8C90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kumimoji="0"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7906F-0173-461D-8D1E-B3B528A2DAA0}" type="datetimeFigureOut">
              <a:rPr lang="zh-TW" altLang="en-US"/>
              <a:pPr>
                <a:defRPr/>
              </a:pPr>
              <a:t>2023/4/18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kumimoji="0"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kumimoji="0"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FE6340-8023-4EC0-B7F7-5C482A9260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圓角矩形 99"/>
          <p:cNvSpPr/>
          <p:nvPr/>
        </p:nvSpPr>
        <p:spPr>
          <a:xfrm>
            <a:off x="712788" y="1055688"/>
            <a:ext cx="1295400" cy="777716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14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核心必修課程：</a:t>
            </a:r>
            <a:endParaRPr lang="en-US" altLang="zh-TW" sz="14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/>
                </a:solidFill>
                <a:latin typeface="+mn-ea"/>
              </a:rPr>
              <a:t>人文與思想領域</a:t>
            </a: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/>
                </a:solidFill>
                <a:latin typeface="+mn-ea"/>
              </a:rPr>
              <a:t>自然科學領域</a:t>
            </a: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/>
                </a:solidFill>
                <a:latin typeface="+mn-ea"/>
              </a:rPr>
              <a:t>應用科學領域</a:t>
            </a: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/>
                </a:solidFill>
                <a:latin typeface="+mn-ea"/>
              </a:rPr>
              <a:t>社會思潮與現象領域</a:t>
            </a:r>
            <a:endParaRPr lang="en-US" altLang="zh-TW" sz="1400" b="1" dirty="0">
              <a:solidFill>
                <a:schemeClr val="bg1"/>
              </a:solidFill>
              <a:latin typeface="+mn-ea"/>
            </a:endParaRPr>
          </a:p>
          <a:p>
            <a:pPr>
              <a:defRPr/>
            </a:pPr>
            <a:endParaRPr lang="zh-TW" altLang="en-US" sz="1400" dirty="0"/>
          </a:p>
          <a:p>
            <a:pPr algn="ctr">
              <a:defRPr/>
            </a:pP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1514138" y="192088"/>
            <a:ext cx="1008062" cy="6477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未來發展方向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1514138" y="1055688"/>
            <a:ext cx="1008062" cy="7848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600" spc="50" dirty="0">
                <a:latin typeface="標楷體" pitchFamily="65" charset="-120"/>
                <a:ea typeface="標楷體" pitchFamily="65" charset="-120"/>
              </a:rPr>
              <a:t>高科技電子資訊業</a:t>
            </a: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1600" spc="50" dirty="0">
                <a:latin typeface="標楷體" pitchFamily="65" charset="-120"/>
                <a:ea typeface="標楷體" pitchFamily="65" charset="-120"/>
              </a:rPr>
              <a:t>金融保險業</a:t>
            </a: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1600" spc="50" dirty="0">
                <a:latin typeface="標楷體" pitchFamily="65" charset="-120"/>
                <a:ea typeface="標楷體" pitchFamily="65" charset="-120"/>
              </a:rPr>
              <a:t>國貿企管業</a:t>
            </a: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1600" spc="50" dirty="0">
                <a:latin typeface="標楷體" pitchFamily="65" charset="-120"/>
                <a:ea typeface="標楷體" pitchFamily="65" charset="-120"/>
              </a:rPr>
              <a:t>百貨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物流業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1600" spc="50" dirty="0">
                <a:latin typeface="標楷體" pitchFamily="65" charset="-120"/>
                <a:ea typeface="標楷體" pitchFamily="65" charset="-120"/>
              </a:rPr>
              <a:t>機械與傳統產業</a:t>
            </a: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1600" spc="50" dirty="0">
                <a:latin typeface="標楷體" pitchFamily="65" charset="-120"/>
                <a:ea typeface="標楷體" pitchFamily="65" charset="-120"/>
              </a:rPr>
              <a:t>文教機構業</a:t>
            </a:r>
            <a:endParaRPr lang="en-US" altLang="zh-TW" sz="1600" spc="5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96838" y="479425"/>
            <a:ext cx="504825" cy="83534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企業管理學系課程地圖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5248275" y="192088"/>
            <a:ext cx="5905500" cy="3603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專業課程</a:t>
            </a:r>
          </a:p>
        </p:txBody>
      </p:sp>
      <p:grpSp>
        <p:nvGrpSpPr>
          <p:cNvPr id="2" name="群組 72"/>
          <p:cNvGrpSpPr>
            <a:grpSpLocks/>
          </p:cNvGrpSpPr>
          <p:nvPr/>
        </p:nvGrpSpPr>
        <p:grpSpPr bwMode="auto">
          <a:xfrm>
            <a:off x="4745038" y="1128713"/>
            <a:ext cx="6480175" cy="6624637"/>
            <a:chOff x="2080320" y="1128192"/>
            <a:chExt cx="7201421" cy="6624736"/>
          </a:xfrm>
        </p:grpSpPr>
        <p:sp>
          <p:nvSpPr>
            <p:cNvPr id="10" name="圓角矩形 9"/>
            <p:cNvSpPr/>
            <p:nvPr/>
          </p:nvSpPr>
          <p:spPr>
            <a:xfrm>
              <a:off x="2080320" y="1128192"/>
              <a:ext cx="7201421" cy="12239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800" dirty="0">
                <a:latin typeface="標楷體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080320" y="2423611"/>
              <a:ext cx="7201421" cy="122556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80320" y="3792057"/>
              <a:ext cx="7201421" cy="79217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80320" y="4728696"/>
              <a:ext cx="7201421" cy="86361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080320" y="5736773"/>
              <a:ext cx="7201421" cy="79217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080320" y="6673412"/>
              <a:ext cx="7201421" cy="10795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800">
                <a:latin typeface="標楷體" pitchFamily="65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5248275" y="623888"/>
            <a:ext cx="1152525" cy="431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一年級</a:t>
            </a:r>
          </a:p>
        </p:txBody>
      </p:sp>
      <p:sp>
        <p:nvSpPr>
          <p:cNvPr id="41" name="圓角矩形 40"/>
          <p:cNvSpPr/>
          <p:nvPr/>
        </p:nvSpPr>
        <p:spPr>
          <a:xfrm>
            <a:off x="9856788" y="6745288"/>
            <a:ext cx="1296987" cy="7191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企業政策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企管專題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200" dirty="0"/>
              <a:t>非營利組織管理</a:t>
            </a:r>
            <a:endParaRPr lang="en-US" altLang="zh-TW" sz="1200" dirty="0"/>
          </a:p>
        </p:txBody>
      </p:sp>
      <p:sp>
        <p:nvSpPr>
          <p:cNvPr id="42" name="圓角矩形 41"/>
          <p:cNvSpPr/>
          <p:nvPr/>
        </p:nvSpPr>
        <p:spPr>
          <a:xfrm>
            <a:off x="6688138" y="5880100"/>
            <a:ext cx="1368425" cy="5762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作業研究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生產與作業管理</a:t>
            </a:r>
            <a:endParaRPr lang="en-US" altLang="zh-TW" sz="1200" b="1" dirty="0">
              <a:solidFill>
                <a:srgbClr val="FF0000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6688138" y="4872038"/>
            <a:ext cx="1152525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組織行為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人力資源管理</a:t>
            </a:r>
            <a:endParaRPr lang="en-US" altLang="zh-TW" sz="1200" b="1" dirty="0">
              <a:solidFill>
                <a:srgbClr val="FF0000"/>
              </a:solidFill>
            </a:endParaRPr>
          </a:p>
        </p:txBody>
      </p:sp>
      <p:sp>
        <p:nvSpPr>
          <p:cNvPr id="67" name="圓角矩形 66"/>
          <p:cNvSpPr/>
          <p:nvPr/>
        </p:nvSpPr>
        <p:spPr>
          <a:xfrm>
            <a:off x="6688138" y="623888"/>
            <a:ext cx="1173162" cy="431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二年級</a:t>
            </a:r>
          </a:p>
        </p:txBody>
      </p:sp>
      <p:sp>
        <p:nvSpPr>
          <p:cNvPr id="76" name="圓角矩形 75"/>
          <p:cNvSpPr/>
          <p:nvPr/>
        </p:nvSpPr>
        <p:spPr>
          <a:xfrm>
            <a:off x="8129588" y="623888"/>
            <a:ext cx="1368425" cy="431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三年級</a:t>
            </a:r>
          </a:p>
        </p:txBody>
      </p:sp>
      <p:sp>
        <p:nvSpPr>
          <p:cNvPr id="78" name="圓角矩形 77"/>
          <p:cNvSpPr/>
          <p:nvPr/>
        </p:nvSpPr>
        <p:spPr>
          <a:xfrm>
            <a:off x="9713913" y="623888"/>
            <a:ext cx="1412875" cy="431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四年級</a:t>
            </a:r>
          </a:p>
        </p:txBody>
      </p:sp>
      <p:sp>
        <p:nvSpPr>
          <p:cNvPr id="81" name="向右箭號 80"/>
          <p:cNvSpPr/>
          <p:nvPr/>
        </p:nvSpPr>
        <p:spPr>
          <a:xfrm>
            <a:off x="11296650" y="4872038"/>
            <a:ext cx="354013" cy="36036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8" name="圓角矩形 67"/>
          <p:cNvSpPr/>
          <p:nvPr/>
        </p:nvSpPr>
        <p:spPr>
          <a:xfrm>
            <a:off x="6688138" y="1200151"/>
            <a:ext cx="1152525" cy="5032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財務管理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200" dirty="0"/>
              <a:t>投資學</a:t>
            </a:r>
            <a:endParaRPr lang="en-US" altLang="zh-TW" sz="1200" dirty="0"/>
          </a:p>
        </p:txBody>
      </p:sp>
      <p:sp>
        <p:nvSpPr>
          <p:cNvPr id="73" name="圓角矩形 72"/>
          <p:cNvSpPr/>
          <p:nvPr/>
        </p:nvSpPr>
        <p:spPr>
          <a:xfrm>
            <a:off x="8129588" y="1200150"/>
            <a:ext cx="1511300" cy="863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成本會計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200" dirty="0"/>
              <a:t>管理會計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財務資訊與管理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公司理財專題研討</a:t>
            </a:r>
            <a:endParaRPr lang="en-US" altLang="zh-TW" sz="1200" dirty="0"/>
          </a:p>
        </p:txBody>
      </p:sp>
      <p:sp>
        <p:nvSpPr>
          <p:cNvPr id="74" name="圓角矩形 73"/>
          <p:cNvSpPr/>
          <p:nvPr/>
        </p:nvSpPr>
        <p:spPr>
          <a:xfrm>
            <a:off x="9785350" y="1200150"/>
            <a:ext cx="1295400" cy="863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跨國公司理財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財務報表分析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理財規劃實務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期貨與選擇權</a:t>
            </a:r>
            <a:endParaRPr lang="en-US" altLang="zh-TW" sz="1200" dirty="0">
              <a:solidFill>
                <a:srgbClr val="FF0000"/>
              </a:solidFill>
            </a:endParaRPr>
          </a:p>
        </p:txBody>
      </p:sp>
      <p:sp>
        <p:nvSpPr>
          <p:cNvPr id="75" name="圓角矩形 74"/>
          <p:cNvSpPr/>
          <p:nvPr/>
        </p:nvSpPr>
        <p:spPr>
          <a:xfrm>
            <a:off x="6688138" y="2497138"/>
            <a:ext cx="1152525" cy="431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行銷管理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TW" altLang="en-US" sz="1200" dirty="0"/>
              <a:t>策略行銷</a:t>
            </a:r>
            <a:endParaRPr lang="en-US" altLang="zh-TW" sz="1200" dirty="0"/>
          </a:p>
        </p:txBody>
      </p:sp>
      <p:sp>
        <p:nvSpPr>
          <p:cNvPr id="77" name="圓角矩形 76"/>
          <p:cNvSpPr/>
          <p:nvPr/>
        </p:nvSpPr>
        <p:spPr>
          <a:xfrm>
            <a:off x="8201025" y="2497138"/>
            <a:ext cx="1150938" cy="790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消費者行為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服務行銷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廣告學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非營利行銷</a:t>
            </a:r>
            <a:endParaRPr lang="en-US" altLang="zh-TW" sz="1200" dirty="0"/>
          </a:p>
        </p:txBody>
      </p:sp>
      <p:sp>
        <p:nvSpPr>
          <p:cNvPr id="82" name="圓角矩形 81"/>
          <p:cNvSpPr/>
          <p:nvPr/>
        </p:nvSpPr>
        <p:spPr>
          <a:xfrm>
            <a:off x="9785350" y="2497138"/>
            <a:ext cx="1295400" cy="1150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國際行銷管理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行銷實務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消費者心理學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品牌管理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零售管理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綠色行銷</a:t>
            </a:r>
            <a:endParaRPr lang="en-US" altLang="zh-TW" sz="1200" dirty="0"/>
          </a:p>
        </p:txBody>
      </p:sp>
      <p:sp>
        <p:nvSpPr>
          <p:cNvPr id="85" name="圓角矩形 84"/>
          <p:cNvSpPr/>
          <p:nvPr/>
        </p:nvSpPr>
        <p:spPr>
          <a:xfrm>
            <a:off x="6688138" y="3863975"/>
            <a:ext cx="1152525" cy="3603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資訊管理</a:t>
            </a:r>
            <a:endParaRPr lang="en-US" altLang="zh-TW" sz="1200" b="1" dirty="0">
              <a:solidFill>
                <a:srgbClr val="FF0000"/>
              </a:solidFill>
            </a:endParaRPr>
          </a:p>
        </p:txBody>
      </p:sp>
      <p:sp>
        <p:nvSpPr>
          <p:cNvPr id="86" name="圓角矩形 85"/>
          <p:cNvSpPr/>
          <p:nvPr/>
        </p:nvSpPr>
        <p:spPr>
          <a:xfrm>
            <a:off x="5321300" y="3863975"/>
            <a:ext cx="1077913" cy="4318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FF0000"/>
                </a:solidFill>
              </a:rPr>
              <a:t>程式設計：</a:t>
            </a:r>
            <a:r>
              <a:rPr lang="en-US" altLang="zh-TW" sz="1200" b="1" dirty="0">
                <a:solidFill>
                  <a:srgbClr val="FF0000"/>
                </a:solidFill>
              </a:rPr>
              <a:t>Python</a:t>
            </a:r>
          </a:p>
        </p:txBody>
      </p:sp>
      <p:sp>
        <p:nvSpPr>
          <p:cNvPr id="87" name="圓角矩形 86"/>
          <p:cNvSpPr/>
          <p:nvPr/>
        </p:nvSpPr>
        <p:spPr>
          <a:xfrm>
            <a:off x="8272463" y="6745288"/>
            <a:ext cx="1296987" cy="9350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國際企業管理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國際企業策略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組織理論專題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中小企業管理</a:t>
            </a:r>
            <a:endParaRPr lang="en-US" altLang="zh-TW" sz="1200" dirty="0"/>
          </a:p>
        </p:txBody>
      </p:sp>
      <p:sp>
        <p:nvSpPr>
          <p:cNvPr id="91" name="圓角矩形 90"/>
          <p:cNvSpPr/>
          <p:nvPr/>
        </p:nvSpPr>
        <p:spPr>
          <a:xfrm>
            <a:off x="2133600" y="1092200"/>
            <a:ext cx="1008063" cy="77771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400" b="1" dirty="0">
                <a:solidFill>
                  <a:schemeClr val="bg1">
                    <a:lumMod val="95000"/>
                  </a:schemeClr>
                </a:solidFill>
              </a:rPr>
              <a:t>國文</a:t>
            </a:r>
            <a:endParaRPr lang="en-US" altLang="zh-TW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endParaRPr lang="en-US" altLang="zh-TW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>
                    <a:lumMod val="95000"/>
                  </a:schemeClr>
                </a:solidFill>
              </a:rPr>
              <a:t>外文</a:t>
            </a:r>
            <a:endParaRPr lang="en-US" altLang="zh-TW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endParaRPr lang="en-US" altLang="zh-TW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>
                    <a:lumMod val="95000"/>
                  </a:schemeClr>
                </a:solidFill>
              </a:rPr>
              <a:t>體育</a:t>
            </a:r>
            <a:endParaRPr lang="en-US" altLang="zh-TW" sz="1400" b="1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endParaRPr lang="en-US" altLang="zh-TW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bg1">
                    <a:lumMod val="95000"/>
                  </a:schemeClr>
                </a:solidFill>
              </a:rPr>
              <a:t>服務學習</a:t>
            </a:r>
            <a:endParaRPr lang="en-US" altLang="zh-TW" sz="14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spcAft>
                <a:spcPts val="1200"/>
              </a:spcAft>
              <a:defRPr/>
            </a:pP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93" name="圓角矩形 92"/>
          <p:cNvSpPr/>
          <p:nvPr/>
        </p:nvSpPr>
        <p:spPr>
          <a:xfrm>
            <a:off x="3232150" y="1128713"/>
            <a:ext cx="1081088" cy="3600450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+mn-ea"/>
              </a:rPr>
              <a:t>一年級：</a:t>
            </a: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企業概論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會計學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經濟學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+mn-ea"/>
              </a:rPr>
              <a:t>二年級：</a:t>
            </a: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統計學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zh-TW" altLang="en-US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endParaRPr lang="en-US" altLang="zh-TW" sz="1400" dirty="0"/>
          </a:p>
          <a:p>
            <a:pPr algn="ctr">
              <a:spcAft>
                <a:spcPts val="1200"/>
              </a:spcAft>
              <a:defRPr/>
            </a:pP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503238" y="4800600"/>
            <a:ext cx="352425" cy="36036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4" name="圓角矩形 93"/>
          <p:cNvSpPr/>
          <p:nvPr/>
        </p:nvSpPr>
        <p:spPr>
          <a:xfrm>
            <a:off x="784225" y="479425"/>
            <a:ext cx="1150938" cy="4333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全校核心通識課程</a:t>
            </a:r>
            <a:endParaRPr lang="en-US" altLang="zh-TW" sz="1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5" name="圓角矩形 94"/>
          <p:cNvSpPr/>
          <p:nvPr/>
        </p:nvSpPr>
        <p:spPr>
          <a:xfrm>
            <a:off x="2079625" y="479425"/>
            <a:ext cx="1081088" cy="4333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b="1" dirty="0">
                <a:solidFill>
                  <a:schemeClr val="bg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校定</a:t>
            </a:r>
            <a:endParaRPr lang="en-US" altLang="zh-TW" sz="1600" b="1" dirty="0">
              <a:solidFill>
                <a:schemeClr val="bg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1600" b="1" dirty="0">
                <a:solidFill>
                  <a:schemeClr val="bg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共同課程</a:t>
            </a:r>
          </a:p>
        </p:txBody>
      </p:sp>
      <p:sp>
        <p:nvSpPr>
          <p:cNvPr id="96" name="圓角矩形 95"/>
          <p:cNvSpPr/>
          <p:nvPr/>
        </p:nvSpPr>
        <p:spPr>
          <a:xfrm>
            <a:off x="3232150" y="479425"/>
            <a:ext cx="1081088" cy="433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管理學院必修</a:t>
            </a:r>
          </a:p>
        </p:txBody>
      </p:sp>
      <p:sp>
        <p:nvSpPr>
          <p:cNvPr id="2083" name="文字方塊 47"/>
          <p:cNvSpPr txBox="1">
            <a:spLocks noChangeArrowheads="1"/>
          </p:cNvSpPr>
          <p:nvPr/>
        </p:nvSpPr>
        <p:spPr bwMode="auto">
          <a:xfrm>
            <a:off x="0" y="9047163"/>
            <a:ext cx="194310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※</a:t>
            </a:r>
            <a:r>
              <a:rPr lang="zh-TW" altLang="en-US" sz="1600" b="1" dirty="0">
                <a:solidFill>
                  <a:srgbClr val="FF0000"/>
                </a:solidFill>
              </a:rPr>
              <a:t>紅字為院</a:t>
            </a:r>
            <a:r>
              <a:rPr lang="en-US" altLang="zh-TW" sz="1600" b="1" dirty="0">
                <a:solidFill>
                  <a:srgbClr val="FF0000"/>
                </a:solidFill>
              </a:rPr>
              <a:t>/</a:t>
            </a:r>
            <a:r>
              <a:rPr lang="zh-TW" altLang="en-US" sz="1600" b="1" dirty="0">
                <a:solidFill>
                  <a:srgbClr val="FF0000"/>
                </a:solidFill>
              </a:rPr>
              <a:t>系必修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3" name="群組 73"/>
          <p:cNvGrpSpPr>
            <a:grpSpLocks/>
          </p:cNvGrpSpPr>
          <p:nvPr/>
        </p:nvGrpSpPr>
        <p:grpSpPr bwMode="auto">
          <a:xfrm>
            <a:off x="4456113" y="1190625"/>
            <a:ext cx="865187" cy="6562725"/>
            <a:chOff x="1792288" y="1200200"/>
            <a:chExt cx="863940" cy="6562608"/>
          </a:xfrm>
        </p:grpSpPr>
        <p:sp>
          <p:nvSpPr>
            <p:cNvPr id="61" name="圓角矩形 60"/>
            <p:cNvSpPr/>
            <p:nvPr/>
          </p:nvSpPr>
          <p:spPr>
            <a:xfrm>
              <a:off x="1820428" y="1200200"/>
              <a:ext cx="567680" cy="1080120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財務管理</a:t>
              </a:r>
            </a:p>
          </p:txBody>
        </p:sp>
        <p:sp>
          <p:nvSpPr>
            <p:cNvPr id="66" name="圓角矩形 65"/>
            <p:cNvSpPr/>
            <p:nvPr/>
          </p:nvSpPr>
          <p:spPr>
            <a:xfrm>
              <a:off x="1812044" y="2496344"/>
              <a:ext cx="576064" cy="108012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行銷管理</a:t>
              </a:r>
            </a:p>
          </p:txBody>
        </p:sp>
        <p:sp>
          <p:nvSpPr>
            <p:cNvPr id="69" name="圓角矩形 68"/>
            <p:cNvSpPr/>
            <p:nvPr/>
          </p:nvSpPr>
          <p:spPr>
            <a:xfrm>
              <a:off x="1792758" y="3730010"/>
              <a:ext cx="567680" cy="93645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250" dirty="0">
                  <a:latin typeface="標楷體" pitchFamily="65" charset="-120"/>
                  <a:ea typeface="標楷體" pitchFamily="65" charset="-120"/>
                </a:rPr>
                <a:t>資訊管理</a:t>
              </a:r>
              <a:endParaRPr kumimoji="0" lang="zh-TW" altLang="en-US" sz="125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1792758" y="4738104"/>
              <a:ext cx="576064" cy="86409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人力資源</a:t>
              </a:r>
              <a:endParaRPr kumimoji="0" lang="en-US" altLang="zh-TW" sz="125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管理</a:t>
              </a:r>
            </a:p>
          </p:txBody>
        </p:sp>
        <p:sp>
          <p:nvSpPr>
            <p:cNvPr id="71" name="圓角矩形 70"/>
            <p:cNvSpPr/>
            <p:nvPr/>
          </p:nvSpPr>
          <p:spPr>
            <a:xfrm>
              <a:off x="1792288" y="5746584"/>
              <a:ext cx="567680" cy="864096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科技與</a:t>
              </a:r>
              <a:endParaRPr kumimoji="0" lang="en-US" altLang="zh-TW" sz="125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生產管理</a:t>
              </a:r>
            </a:p>
          </p:txBody>
        </p:sp>
        <p:sp>
          <p:nvSpPr>
            <p:cNvPr id="72" name="圓角矩形 71"/>
            <p:cNvSpPr/>
            <p:nvPr/>
          </p:nvSpPr>
          <p:spPr>
            <a:xfrm>
              <a:off x="1792288" y="6682688"/>
              <a:ext cx="576064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管策略理</a:t>
              </a:r>
            </a:p>
          </p:txBody>
        </p:sp>
        <p:sp>
          <p:nvSpPr>
            <p:cNvPr id="53" name="向右箭號 52"/>
            <p:cNvSpPr/>
            <p:nvPr/>
          </p:nvSpPr>
          <p:spPr>
            <a:xfrm>
              <a:off x="2367719" y="1570081"/>
              <a:ext cx="288509" cy="36035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2367719" y="2865458"/>
              <a:ext cx="288509" cy="36035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5" name="向右箭號 54"/>
            <p:cNvSpPr/>
            <p:nvPr/>
          </p:nvSpPr>
          <p:spPr>
            <a:xfrm>
              <a:off x="2367719" y="4090986"/>
              <a:ext cx="288509" cy="358769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6" name="向右箭號 55"/>
            <p:cNvSpPr/>
            <p:nvPr/>
          </p:nvSpPr>
          <p:spPr>
            <a:xfrm>
              <a:off x="2367719" y="4954571"/>
              <a:ext cx="288509" cy="358769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7" name="向右箭號 56"/>
            <p:cNvSpPr/>
            <p:nvPr/>
          </p:nvSpPr>
          <p:spPr>
            <a:xfrm>
              <a:off x="2367719" y="6034052"/>
              <a:ext cx="288509" cy="36035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8" name="向右箭號 57"/>
            <p:cNvSpPr/>
            <p:nvPr/>
          </p:nvSpPr>
          <p:spPr>
            <a:xfrm>
              <a:off x="2367719" y="7042096"/>
              <a:ext cx="288509" cy="36035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2091" name="文字方塊 14"/>
          <p:cNvSpPr txBox="1">
            <a:spLocks noChangeArrowheads="1"/>
          </p:cNvSpPr>
          <p:nvPr/>
        </p:nvSpPr>
        <p:spPr bwMode="auto">
          <a:xfrm>
            <a:off x="4456584" y="552128"/>
            <a:ext cx="669925" cy="584775"/>
          </a:xfrm>
          <a:prstGeom prst="rect">
            <a:avLst/>
          </a:prstGeom>
          <a:solidFill>
            <a:srgbClr val="C00000"/>
          </a:solidFill>
          <a:ln w="31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課程領域</a:t>
            </a:r>
          </a:p>
        </p:txBody>
      </p:sp>
      <p:sp>
        <p:nvSpPr>
          <p:cNvPr id="60" name="圓角矩形 59"/>
          <p:cNvSpPr/>
          <p:nvPr/>
        </p:nvSpPr>
        <p:spPr>
          <a:xfrm>
            <a:off x="3232150" y="4872038"/>
            <a:ext cx="1081088" cy="4333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基礎知識</a:t>
            </a:r>
          </a:p>
        </p:txBody>
      </p:sp>
      <p:sp>
        <p:nvSpPr>
          <p:cNvPr id="62" name="圓角矩形 61"/>
          <p:cNvSpPr/>
          <p:nvPr/>
        </p:nvSpPr>
        <p:spPr>
          <a:xfrm>
            <a:off x="3232150" y="5448300"/>
            <a:ext cx="1081088" cy="3455988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b="1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+mn-ea"/>
              </a:rPr>
              <a:t>一年級：</a:t>
            </a:r>
            <a:endParaRPr lang="en-US" altLang="zh-TW" sz="1400" b="1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管理學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微積分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+mn-ea"/>
              </a:rPr>
              <a:t>二年級：</a:t>
            </a:r>
            <a:endParaRPr lang="en-US" altLang="zh-TW" sz="1400" b="1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管理數學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+mn-ea"/>
              </a:rPr>
              <a:t>三年級：</a:t>
            </a:r>
            <a:endParaRPr lang="en-US" altLang="zh-TW" sz="1400" b="1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民法概要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商事法</a:t>
            </a:r>
            <a:endParaRPr lang="en-US" altLang="zh-TW" sz="14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zh-TW" altLang="en-US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endParaRPr lang="en-US" altLang="zh-TW" sz="1400" dirty="0"/>
          </a:p>
          <a:p>
            <a:pPr algn="ctr">
              <a:spcAft>
                <a:spcPts val="1200"/>
              </a:spcAft>
              <a:defRPr/>
            </a:pP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8201025" y="4800600"/>
            <a:ext cx="1512888" cy="6477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心理學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組織訓練與發展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國際人力資源管理</a:t>
            </a:r>
            <a:endParaRPr lang="en-US" altLang="zh-TW" sz="1200" dirty="0"/>
          </a:p>
        </p:txBody>
      </p:sp>
      <p:sp>
        <p:nvSpPr>
          <p:cNvPr id="64" name="圓角矩形 63"/>
          <p:cNvSpPr/>
          <p:nvPr/>
        </p:nvSpPr>
        <p:spPr>
          <a:xfrm>
            <a:off x="8201025" y="3863975"/>
            <a:ext cx="1152525" cy="3603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dirty="0"/>
              <a:t>專案管理</a:t>
            </a:r>
            <a:endParaRPr lang="en-US" altLang="zh-TW" sz="1200" dirty="0"/>
          </a:p>
        </p:txBody>
      </p:sp>
      <p:sp>
        <p:nvSpPr>
          <p:cNvPr id="65" name="圓角矩形 64"/>
          <p:cNvSpPr/>
          <p:nvPr/>
        </p:nvSpPr>
        <p:spPr>
          <a:xfrm>
            <a:off x="9856788" y="4800600"/>
            <a:ext cx="1223962" cy="431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組織變革管理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職場溝通學</a:t>
            </a:r>
            <a:endParaRPr lang="en-US" altLang="zh-TW" sz="1200" dirty="0"/>
          </a:p>
        </p:txBody>
      </p:sp>
      <p:sp>
        <p:nvSpPr>
          <p:cNvPr id="80" name="圓角矩形 79"/>
          <p:cNvSpPr/>
          <p:nvPr/>
        </p:nvSpPr>
        <p:spPr>
          <a:xfrm>
            <a:off x="9856788" y="3863975"/>
            <a:ext cx="1223962" cy="5762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企業電子化管理實務專題</a:t>
            </a:r>
            <a:endParaRPr lang="en-US" altLang="zh-TW" sz="1200" dirty="0"/>
          </a:p>
          <a:p>
            <a:pPr algn="ctr">
              <a:defRPr/>
            </a:pPr>
            <a:r>
              <a:rPr lang="en-US" altLang="zh-TW" sz="1200" dirty="0"/>
              <a:t>RFID</a:t>
            </a:r>
            <a:r>
              <a:rPr lang="zh-TW" altLang="en-US" sz="1200" dirty="0"/>
              <a:t>資訊系統</a:t>
            </a:r>
            <a:endParaRPr lang="en-US" altLang="zh-TW" sz="1200" dirty="0"/>
          </a:p>
        </p:txBody>
      </p:sp>
      <p:sp>
        <p:nvSpPr>
          <p:cNvPr id="83" name="圓角矩形 82"/>
          <p:cNvSpPr/>
          <p:nvPr/>
        </p:nvSpPr>
        <p:spPr>
          <a:xfrm>
            <a:off x="8272463" y="5880100"/>
            <a:ext cx="1296987" cy="4333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dirty="0"/>
              <a:t>知識管理</a:t>
            </a:r>
            <a:endParaRPr lang="en-US" altLang="zh-TW" sz="1200" dirty="0"/>
          </a:p>
          <a:p>
            <a:pPr>
              <a:defRPr/>
            </a:pPr>
            <a:r>
              <a:rPr lang="zh-TW" altLang="en-US" sz="1200" dirty="0"/>
              <a:t>綠色科技管理</a:t>
            </a:r>
            <a:endParaRPr lang="en-US" altLang="zh-TW" sz="1200" dirty="0"/>
          </a:p>
        </p:txBody>
      </p:sp>
      <p:sp>
        <p:nvSpPr>
          <p:cNvPr id="84" name="圓角矩形 83"/>
          <p:cNvSpPr/>
          <p:nvPr/>
        </p:nvSpPr>
        <p:spPr>
          <a:xfrm>
            <a:off x="9929813" y="5880100"/>
            <a:ext cx="1150937" cy="3603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dirty="0"/>
              <a:t>服務工程</a:t>
            </a:r>
            <a:endParaRPr lang="en-US" altLang="zh-TW" sz="1200" dirty="0"/>
          </a:p>
        </p:txBody>
      </p:sp>
      <p:sp>
        <p:nvSpPr>
          <p:cNvPr id="101" name="文字方塊 100"/>
          <p:cNvSpPr txBox="1"/>
          <p:nvPr/>
        </p:nvSpPr>
        <p:spPr>
          <a:xfrm>
            <a:off x="4403726" y="7837828"/>
            <a:ext cx="903388" cy="105413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zh-TW" altLang="en-US" sz="1250" dirty="0">
                <a:latin typeface="標楷體" pitchFamily="65" charset="-120"/>
                <a:ea typeface="標楷體" pitchFamily="65" charset="-120"/>
              </a:rPr>
              <a:t>企業資源規劃、商業智慧與分析學程</a:t>
            </a:r>
            <a:r>
              <a:rPr kumimoji="0" lang="en-US" altLang="zh-TW" sz="125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250" dirty="0">
                <a:latin typeface="標楷體" pitchFamily="65" charset="-120"/>
                <a:ea typeface="標楷體" pitchFamily="65" charset="-120"/>
              </a:rPr>
              <a:t>任選二門</a:t>
            </a:r>
            <a:r>
              <a:rPr kumimoji="0" lang="en-US" altLang="zh-TW" sz="125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493CB36-6D60-4A5A-AF02-8A91FF075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67413"/>
              </p:ext>
            </p:extLst>
          </p:nvPr>
        </p:nvGraphicFramePr>
        <p:xfrm>
          <a:off x="5332368" y="7824788"/>
          <a:ext cx="5964282" cy="10972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93832">
                  <a:extLst>
                    <a:ext uri="{9D8B030D-6E8A-4147-A177-3AD203B41FA5}">
                      <a16:colId xmlns:a16="http://schemas.microsoft.com/office/drawing/2014/main" val="1842239857"/>
                    </a:ext>
                  </a:extLst>
                </a:gridCol>
                <a:gridCol w="994262">
                  <a:extLst>
                    <a:ext uri="{9D8B030D-6E8A-4147-A177-3AD203B41FA5}">
                      <a16:colId xmlns:a16="http://schemas.microsoft.com/office/drawing/2014/main" val="1015794592"/>
                    </a:ext>
                  </a:extLst>
                </a:gridCol>
                <a:gridCol w="993832">
                  <a:extLst>
                    <a:ext uri="{9D8B030D-6E8A-4147-A177-3AD203B41FA5}">
                      <a16:colId xmlns:a16="http://schemas.microsoft.com/office/drawing/2014/main" val="4139069050"/>
                    </a:ext>
                  </a:extLst>
                </a:gridCol>
                <a:gridCol w="994262">
                  <a:extLst>
                    <a:ext uri="{9D8B030D-6E8A-4147-A177-3AD203B41FA5}">
                      <a16:colId xmlns:a16="http://schemas.microsoft.com/office/drawing/2014/main" val="2749915670"/>
                    </a:ext>
                  </a:extLst>
                </a:gridCol>
                <a:gridCol w="993832">
                  <a:extLst>
                    <a:ext uri="{9D8B030D-6E8A-4147-A177-3AD203B41FA5}">
                      <a16:colId xmlns:a16="http://schemas.microsoft.com/office/drawing/2014/main" val="2361218551"/>
                    </a:ext>
                  </a:extLst>
                </a:gridCol>
                <a:gridCol w="994262">
                  <a:extLst>
                    <a:ext uri="{9D8B030D-6E8A-4147-A177-3AD203B41FA5}">
                      <a16:colId xmlns:a16="http://schemas.microsoft.com/office/drawing/2014/main" val="582832663"/>
                    </a:ext>
                  </a:extLst>
                </a:gridCol>
              </a:tblGrid>
              <a:tr h="351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企業資源規劃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ERP</a:t>
                      </a:r>
                      <a:r>
                        <a:rPr lang="zh-TW" sz="1200" kern="100" dirty="0">
                          <a:effectLst/>
                        </a:rPr>
                        <a:t>企業流程管理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ERP</a:t>
                      </a:r>
                      <a:r>
                        <a:rPr lang="zh-TW" sz="1200" kern="100" dirty="0">
                          <a:effectLst/>
                        </a:rPr>
                        <a:t>會計模組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規劃與排程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商業分析程式語言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商業分析資料探勘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5372630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ERP</a:t>
                      </a:r>
                      <a:r>
                        <a:rPr lang="zh-TW" sz="1200" kern="100">
                          <a:effectLst/>
                        </a:rPr>
                        <a:t>財務會計模組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物流管理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人力資源管理資訊系統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ERP</a:t>
                      </a:r>
                      <a:r>
                        <a:rPr lang="zh-TW" sz="1200" kern="100">
                          <a:effectLst/>
                        </a:rPr>
                        <a:t>與資料倉儲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資料庫管理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6438640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ERP</a:t>
                      </a:r>
                      <a:r>
                        <a:rPr lang="zh-TW" sz="1200" kern="100" dirty="0">
                          <a:effectLst/>
                        </a:rPr>
                        <a:t>管理會計模組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物流管理實習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ERP</a:t>
                      </a:r>
                      <a:r>
                        <a:rPr lang="zh-TW" sz="1200" kern="100">
                          <a:effectLst/>
                        </a:rPr>
                        <a:t>程式設計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ERP</a:t>
                      </a:r>
                      <a:r>
                        <a:rPr lang="zh-TW" sz="1200" kern="100">
                          <a:effectLst/>
                        </a:rPr>
                        <a:t>系統管理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資料倉儲與商業智慧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526010"/>
                  </a:ext>
                </a:extLst>
              </a:tr>
            </a:tbl>
          </a:graphicData>
        </a:graphic>
      </p:graphicFrame>
      <p:sp>
        <p:nvSpPr>
          <p:cNvPr id="79" name="文字方塊 47">
            <a:extLst>
              <a:ext uri="{FF2B5EF4-FFF2-40B4-BE49-F238E27FC236}">
                <a16:creationId xmlns:a16="http://schemas.microsoft.com/office/drawing/2014/main" id="{40138F56-A8F3-4F7E-ACC8-355BACCDA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052" y="9047163"/>
            <a:ext cx="2162446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1600" b="1" dirty="0">
                <a:solidFill>
                  <a:schemeClr val="bg1"/>
                </a:solidFill>
                <a:highlight>
                  <a:srgbClr val="FF0000"/>
                </a:highlight>
              </a:rPr>
              <a:t>※</a:t>
            </a:r>
            <a:r>
              <a:rPr lang="zh-TW" altLang="en-US" sz="1600" b="1" dirty="0">
                <a:solidFill>
                  <a:schemeClr val="bg1"/>
                </a:solidFill>
                <a:highlight>
                  <a:srgbClr val="FF0000"/>
                </a:highlight>
              </a:rPr>
              <a:t>白字為學程必修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324</Words>
  <Application>Microsoft Office PowerPoint</Application>
  <PresentationFormat>A3 紙張 (297x420 公釐)</PresentationFormat>
  <Paragraphs>166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Company>user/user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USER-PC</dc:creator>
  <cp:lastModifiedBy>user</cp:lastModifiedBy>
  <cp:revision>313</cp:revision>
  <dcterms:created xsi:type="dcterms:W3CDTF">2012-05-17T07:40:40Z</dcterms:created>
  <dcterms:modified xsi:type="dcterms:W3CDTF">2023-04-18T05:13:54Z</dcterms:modified>
</cp:coreProperties>
</file>