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31"/>
      <p:bold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Libre Baskerville" panose="02000000000000000000" pitchFamily="2" charset="0"/>
      <p:regular r:id="rId37"/>
      <p:bold r:id="rId38"/>
      <p: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Condensed Light" panose="02000000000000000000" pitchFamily="2" charset="0"/>
      <p:regular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eR3YTC1xm5bijX0AY8xnrpIv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CE19F8-734E-4E9C-8956-1F5621FFAE0A}">
  <a:tblStyle styleId="{6DCE19F8-734E-4E9C-8956-1F5621FFAE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146" d="100"/>
          <a:sy n="146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0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1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1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1" name="Google Shape;21;p31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SECTION_HEADER_1_1_1_1_3"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3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3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3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4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6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6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37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7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dc.adm.ncu.edu.tw/calendar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dc.adm.ncu.edu.tw/rule/rule112/12/12-14.pdf" TargetMode="External"/><Relationship Id="rId4" Type="http://schemas.openxmlformats.org/officeDocument/2006/relationships/hyperlink" Target="http://pdc.adm.ncu.edu.tw/rule/rule109/12/12-1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ngelch@ncu.edu.t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a.mgt.ncu.edu.tw/" TargetMode="External"/><Relationship Id="rId4" Type="http://schemas.openxmlformats.org/officeDocument/2006/relationships/hyperlink" Target="http://ncufresh.ncu.edu.tw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c.adm.ncu.edu.tw/rule_note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s://pdc.adm.ncu.edu.tw/rule/rule112/12/1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l="20624" t="25000" r="22500" b="58999"/>
          <a:stretch/>
        </p:blipFill>
        <p:spPr>
          <a:xfrm>
            <a:off x="-61995" y="2991173"/>
            <a:ext cx="9308087" cy="225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 descr="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1996" y="-96194"/>
            <a:ext cx="9254783" cy="99509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1591639" y="1089612"/>
            <a:ext cx="6314106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3200" b="1">
                <a:solidFill>
                  <a:srgbClr val="002060"/>
                </a:solidFill>
              </a:rPr>
              <a:t>國立中央大學企業管理學系</a:t>
            </a:r>
            <a:br>
              <a:rPr lang="zh-TW" sz="3200" b="1">
                <a:solidFill>
                  <a:srgbClr val="002060"/>
                </a:solidFill>
              </a:rPr>
            </a:br>
            <a:r>
              <a:rPr lang="zh-TW" sz="3200" b="1">
                <a:solidFill>
                  <a:srgbClr val="002060"/>
                </a:solidFill>
              </a:rPr>
              <a:t>新生座談--大學系務簡介</a:t>
            </a:r>
            <a:br>
              <a:rPr lang="zh-TW" sz="3200" b="1">
                <a:solidFill>
                  <a:srgbClr val="002060"/>
                </a:solidFill>
              </a:rPr>
            </a:br>
            <a:r>
              <a:rPr lang="zh-TW" sz="3200" b="1">
                <a:solidFill>
                  <a:srgbClr val="FF0000"/>
                </a:solidFill>
              </a:rPr>
              <a:t>11</a:t>
            </a:r>
            <a:r>
              <a:rPr lang="zh-TW" sz="3200">
                <a:solidFill>
                  <a:srgbClr val="FF0000"/>
                </a:solidFill>
              </a:rPr>
              <a:t>2</a:t>
            </a:r>
            <a:r>
              <a:rPr lang="zh-TW" sz="3200" b="1">
                <a:solidFill>
                  <a:srgbClr val="FF0000"/>
                </a:solidFill>
              </a:rPr>
              <a:t>.09.0</a:t>
            </a:r>
            <a:r>
              <a:rPr lang="zh-TW" sz="3200">
                <a:solidFill>
                  <a:srgbClr val="FF0000"/>
                </a:solidFill>
              </a:rPr>
              <a:t>4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600544" y="1102557"/>
            <a:ext cx="8235341" cy="38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Q：校曆  </a:t>
            </a:r>
            <a:r>
              <a:rPr lang="zh-TW" sz="2400" b="1" u="sng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https://pdc.adm.ncu.edu.tw/calendar.asp</a:t>
            </a:r>
            <a: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b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Q：如何修課？</a:t>
            </a:r>
            <a:b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必修科目會自動預選</a:t>
            </a:r>
            <a:br>
              <a:rPr lang="zh-TW" sz="18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2.加退選期間，有設密碼卡的課程：名額外、條件外的學生，請第一堂課至教室請老師給密碼卡</a:t>
            </a:r>
            <a:br>
              <a:rPr lang="zh-TW" sz="18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3.更改選課紀錄人工加退選(上選課系統操作，手續費每次100元)</a:t>
            </a:r>
            <a:br>
              <a:rPr lang="zh-TW" sz="18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Q：每學期至少修多少學分數</a:t>
            </a:r>
            <a:b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1～3年級&gt;十六學分；4年級&gt;九學分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Q：停修如何處理？</a:t>
            </a:r>
            <a:b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 b="1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10/23~12/01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受理，一學期以一科為限，成績單以「停修」／「Ｗ」登錄，不計入當學期所修學分）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選課類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214" name="Google Shape;214;p10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5" name="Google Shape;215;p10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6" name="Google Shape;216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2802835" y="1093304"/>
            <a:ext cx="4492488" cy="38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1. 轉系（教務章則5-1）</a:t>
            </a: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2. 雙主修（教務章則6-1）</a:t>
            </a: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3. 輔系（教務章則7-0-1）</a:t>
            </a: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4. 學分學程（教務章則9）</a:t>
            </a:r>
            <a:br>
              <a:rPr lang="zh-TW" sz="24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24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興趣與專業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4" name="Google Shape;224;p11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5" name="Google Shape;225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1459422" y="1093305"/>
            <a:ext cx="7436100" cy="140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zh-TW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累計二次二一（一般生）、三二（僑生、外國學生、運動資優、派外、 …）</a:t>
            </a:r>
            <a:r>
              <a:rPr lang="zh-TW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二一、三二定義：不及格科目之學分數達該學期修習學分總數二分之一或三分之二者（學則第二十一、二十二條）</a:t>
            </a:r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學籍類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232" name="Google Shape;232;p12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3" name="Google Shape;233;p12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34" name="Google Shape;234;p12"/>
          <p:cNvGrpSpPr/>
          <p:nvPr/>
        </p:nvGrpSpPr>
        <p:grpSpPr>
          <a:xfrm>
            <a:off x="714125" y="1399145"/>
            <a:ext cx="679069" cy="559078"/>
            <a:chOff x="3569125" y="3702947"/>
            <a:chExt cx="388728" cy="330692"/>
          </a:xfrm>
        </p:grpSpPr>
        <p:sp>
          <p:nvSpPr>
            <p:cNvPr id="235" name="Google Shape;235;p12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747239" y="2722104"/>
            <a:ext cx="679069" cy="559078"/>
            <a:chOff x="3569125" y="3702947"/>
            <a:chExt cx="388728" cy="330692"/>
          </a:xfrm>
        </p:grpSpPr>
        <p:sp>
          <p:nvSpPr>
            <p:cNvPr id="240" name="Google Shape;240;p12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12"/>
          <p:cNvSpPr txBox="1"/>
          <p:nvPr/>
        </p:nvSpPr>
        <p:spPr>
          <a:xfrm>
            <a:off x="1459422" y="2310693"/>
            <a:ext cx="7436100" cy="140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Baskerville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休學累計二學年</a:t>
            </a:r>
            <a:r>
              <a:rPr lang="zh-TW" sz="20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（學則第四十條）</a:t>
            </a:r>
            <a:endParaRPr/>
          </a:p>
        </p:txBody>
      </p:sp>
      <p:grpSp>
        <p:nvGrpSpPr>
          <p:cNvPr id="245" name="Google Shape;245;p12"/>
          <p:cNvGrpSpPr/>
          <p:nvPr/>
        </p:nvGrpSpPr>
        <p:grpSpPr>
          <a:xfrm>
            <a:off x="760118" y="3888295"/>
            <a:ext cx="679069" cy="559078"/>
            <a:chOff x="3569125" y="3702947"/>
            <a:chExt cx="388728" cy="330692"/>
          </a:xfrm>
        </p:grpSpPr>
        <p:sp>
          <p:nvSpPr>
            <p:cNvPr id="246" name="Google Shape;246;p12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12"/>
          <p:cNvSpPr txBox="1"/>
          <p:nvPr/>
        </p:nvSpPr>
        <p:spPr>
          <a:xfrm>
            <a:off x="1492536" y="3538705"/>
            <a:ext cx="7436100" cy="140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Baskerville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退學（</a:t>
            </a:r>
            <a:r>
              <a:rPr lang="zh-TW" sz="20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不要踩到地雷喔！</a:t>
            </a:r>
            <a:r>
              <a:rPr lang="zh-TW" sz="20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）</a:t>
            </a:r>
            <a:r>
              <a:rPr lang="zh-TW" sz="20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（學則第四十二條）</a:t>
            </a:r>
            <a:endParaRPr sz="2000" b="1" i="0" u="none" strike="noStrike" cap="non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zh-TW" sz="20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例如請況如下頁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>
            <a:spLocks noGrp="1"/>
          </p:cNvSpPr>
          <p:nvPr>
            <p:ph type="title"/>
          </p:nvPr>
        </p:nvSpPr>
        <p:spPr>
          <a:xfrm>
            <a:off x="1067792" y="1143000"/>
            <a:ext cx="7684578" cy="374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200" b="1">
                <a:latin typeface="Constantia"/>
                <a:ea typeface="Constantia"/>
                <a:cs typeface="Constantia"/>
                <a:sym typeface="Constantia"/>
              </a:rPr>
              <a:t>   退學（例如情況）</a:t>
            </a:r>
            <a: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（學則第三十、四十二條）</a:t>
            </a:r>
            <a:b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未經事先准假缺課（曠課），曠課1小時，請假5小時論，一學期曠課達四十五小時（學則三十條）</a:t>
            </a:r>
            <a:b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操行成績不及格</a:t>
            </a:r>
            <a:b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累計二次達該學期修習學分總數二一、三二不及格</a:t>
            </a:r>
            <a:br>
              <a:rPr lang="zh-TW" sz="2000" b="1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休學期滿未復學、亦未繼續申請休學</a:t>
            </a:r>
            <a:br>
              <a:rPr lang="zh-TW" sz="2000" b="1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逾期未註冊</a:t>
            </a:r>
            <a:br>
              <a:rPr lang="zh-TW" sz="2000" b="1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修業期滿，經延長修業期限仍無法修改主系應修科目與學分者</a:t>
            </a:r>
            <a:b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zh-TW" sz="20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事前未經本校學系同意，同時具有雙重學籍者</a:t>
            </a:r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學籍類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9" name="Google Shape;259;p13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60" name="Google Shape;260;p13"/>
          <p:cNvGrpSpPr/>
          <p:nvPr/>
        </p:nvGrpSpPr>
        <p:grpSpPr>
          <a:xfrm>
            <a:off x="1016439" y="2625809"/>
            <a:ext cx="328196" cy="274286"/>
            <a:chOff x="3569125" y="3702947"/>
            <a:chExt cx="388728" cy="330692"/>
          </a:xfrm>
        </p:grpSpPr>
        <p:sp>
          <p:nvSpPr>
            <p:cNvPr id="261" name="Google Shape;261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13"/>
          <p:cNvGrpSpPr/>
          <p:nvPr/>
        </p:nvGrpSpPr>
        <p:grpSpPr>
          <a:xfrm>
            <a:off x="1019754" y="2927294"/>
            <a:ext cx="328196" cy="274286"/>
            <a:chOff x="3569125" y="3702947"/>
            <a:chExt cx="388728" cy="330692"/>
          </a:xfrm>
        </p:grpSpPr>
        <p:sp>
          <p:nvSpPr>
            <p:cNvPr id="266" name="Google Shape;266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1019754" y="1577301"/>
            <a:ext cx="328196" cy="274286"/>
            <a:chOff x="3569125" y="3702947"/>
            <a:chExt cx="388728" cy="330692"/>
          </a:xfrm>
        </p:grpSpPr>
        <p:sp>
          <p:nvSpPr>
            <p:cNvPr id="271" name="Google Shape;271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3"/>
          <p:cNvGrpSpPr/>
          <p:nvPr/>
        </p:nvGrpSpPr>
        <p:grpSpPr>
          <a:xfrm>
            <a:off x="1019754" y="2005821"/>
            <a:ext cx="328196" cy="274286"/>
            <a:chOff x="3569125" y="3702947"/>
            <a:chExt cx="388728" cy="330692"/>
          </a:xfrm>
        </p:grpSpPr>
        <p:sp>
          <p:nvSpPr>
            <p:cNvPr id="276" name="Google Shape;276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3"/>
          <p:cNvGrpSpPr/>
          <p:nvPr/>
        </p:nvGrpSpPr>
        <p:grpSpPr>
          <a:xfrm>
            <a:off x="1019754" y="3258176"/>
            <a:ext cx="328196" cy="274286"/>
            <a:chOff x="3569125" y="3702947"/>
            <a:chExt cx="388728" cy="330692"/>
          </a:xfrm>
        </p:grpSpPr>
        <p:sp>
          <p:nvSpPr>
            <p:cNvPr id="281" name="Google Shape;281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13"/>
          <p:cNvGrpSpPr/>
          <p:nvPr/>
        </p:nvGrpSpPr>
        <p:grpSpPr>
          <a:xfrm>
            <a:off x="1013056" y="3565792"/>
            <a:ext cx="328196" cy="274286"/>
            <a:chOff x="3569125" y="3702947"/>
            <a:chExt cx="388728" cy="330692"/>
          </a:xfrm>
        </p:grpSpPr>
        <p:sp>
          <p:nvSpPr>
            <p:cNvPr id="286" name="Google Shape;286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3"/>
          <p:cNvGrpSpPr/>
          <p:nvPr/>
        </p:nvGrpSpPr>
        <p:grpSpPr>
          <a:xfrm>
            <a:off x="1019754" y="3884570"/>
            <a:ext cx="328196" cy="274286"/>
            <a:chOff x="3569125" y="3702947"/>
            <a:chExt cx="388728" cy="330692"/>
          </a:xfrm>
        </p:grpSpPr>
        <p:sp>
          <p:nvSpPr>
            <p:cNvPr id="291" name="Google Shape;291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1013056" y="4214899"/>
            <a:ext cx="328196" cy="274286"/>
            <a:chOff x="3569125" y="3702947"/>
            <a:chExt cx="388728" cy="330692"/>
          </a:xfrm>
        </p:grpSpPr>
        <p:sp>
          <p:nvSpPr>
            <p:cNvPr id="296" name="Google Shape;296;p13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600544" y="1102558"/>
            <a:ext cx="8235341" cy="68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 sz="28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三類課程</a:t>
            </a:r>
            <a:endParaRPr b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" name="Google Shape;306;p14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chemeClr val="dk2"/>
                </a:solidFill>
              </a:rPr>
              <a:t>Q</a:t>
            </a:r>
            <a:r>
              <a:rPr lang="zh-TW" sz="2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：怎樣可以畢業？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307" name="Google Shape;307;p14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8" name="Google Shape;308;p14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9" name="Google Shape;309;p14"/>
          <p:cNvSpPr txBox="1"/>
          <p:nvPr/>
        </p:nvSpPr>
        <p:spPr>
          <a:xfrm>
            <a:off x="1003852" y="1674624"/>
            <a:ext cx="731519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共同必修科目25學分（國文、外文、歷史、通識、體育、服務學習100小時）</a:t>
            </a:r>
            <a:endParaRPr sz="20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系+院訂必修72學分（系+院管理課程）</a:t>
            </a:r>
            <a:endParaRPr sz="20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選修科目應至少修習五門14學分，其中三門8學分必須選自以本系 課號所開授之選修課程，另二門必須選自「企業</a:t>
            </a:r>
            <a:br>
              <a:rPr lang="zh-TW" sz="2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資源規劃」學分學程之必修（含多選二）課程，或選自「商業智慧與分析」學分學程之必修(含必選)課程。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600544" y="3727176"/>
            <a:ext cx="8235341" cy="119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</a:pPr>
            <a:r>
              <a:rPr lang="zh-TW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1~3共113學分</a:t>
            </a:r>
            <a:endParaRPr sz="28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</a:pPr>
            <a:r>
              <a:rPr lang="zh-TW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最低畢業學分：128學分</a:t>
            </a:r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endParaRPr/>
          </a:p>
        </p:txBody>
      </p:sp>
      <p:pic>
        <p:nvPicPr>
          <p:cNvPr id="323" name="Google Shape;3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971" y="84202"/>
            <a:ext cx="6733967" cy="49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0" name="Google Shape;330;p16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12" y="1149777"/>
            <a:ext cx="816292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/>
          <p:nvPr/>
        </p:nvSpPr>
        <p:spPr>
          <a:xfrm>
            <a:off x="609600" y="544075"/>
            <a:ext cx="701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企管系必修科目表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https://pdc.adm.ncu.edu.tw/rule/rule112/12/12-14.pdf</a:t>
            </a: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7" name="Google Shape;33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endParaRPr/>
          </a:p>
        </p:txBody>
      </p:sp>
      <p:pic>
        <p:nvPicPr>
          <p:cNvPr id="349" name="Google Shape;3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187" y="544075"/>
            <a:ext cx="802957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7" name="Google Shape;357;p18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8" name="Google Shape;358;p18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59" name="Google Shape;359;p18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60" name="Google Shape;360;p18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/>
          </a:p>
        </p:txBody>
      </p:sp>
      <p:sp>
        <p:nvSpPr>
          <p:cNvPr id="361" name="Google Shape;361;p1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endParaRPr/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25" y="652462"/>
            <a:ext cx="7886700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rgbClr val="FF0000"/>
                </a:solidFill>
              </a:rPr>
              <a:t>應修科目表的備註“全都”要注意，舉例：</a:t>
            </a:r>
            <a:endParaRPr sz="2800" b="1">
              <a:solidFill>
                <a:srgbClr val="FF0000"/>
              </a:solidFill>
            </a:endParaRPr>
          </a:p>
        </p:txBody>
      </p:sp>
      <p:cxnSp>
        <p:nvCxnSpPr>
          <p:cNvPr id="369" name="Google Shape;369;p19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0" name="Google Shape;370;p19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71" name="Google Shape;371;p19"/>
          <p:cNvSpPr txBox="1"/>
          <p:nvPr/>
        </p:nvSpPr>
        <p:spPr>
          <a:xfrm>
            <a:off x="457200" y="981959"/>
            <a:ext cx="8229600" cy="416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各科目以在本系修課為限。在本系以外之學系修讀同名稱、同學分之必修課程，必須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事前(當學期初選結束前)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提出「抵修學分事先申請」，經核可後始可選讀及抵修，抵免科目則以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三科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為限。</a:t>
            </a:r>
            <a:endParaRPr sz="20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選修科目應至少修習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門14學分，其中三門8學分必須選自以本系課號所開授之選修課程，另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二門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必須選自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「企業資源規劃」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學分學程之必修（含多選二）課程，或選自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「商業智慧與分析」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學分學程之必修(含必選)課程。</a:t>
            </a:r>
            <a:endParaRPr sz="20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本系大學部必修課程(A班修A班,B班修B班)，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除重修外不得跨班選課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2000" b="0" i="0" u="sng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跨班修課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問題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當學期初選結束前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提出。必修課退選恐會影響畢業，因此</a:t>
            </a:r>
            <a:r>
              <a:rPr lang="zh-TW" sz="2000" b="0" i="0" u="sng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必修退選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也須事前申請，一樣當學期初選結束前提出。</a:t>
            </a:r>
            <a:endParaRPr sz="20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校際選課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(選課系統操作列印)，</a:t>
            </a: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請勿選遠距課程</a:t>
            </a:r>
            <a:r>
              <a:rPr lang="zh-TW" sz="20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，因為可能各科老師不會同意抵修。</a:t>
            </a:r>
            <a:endParaRPr sz="20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2" name="Google Shape;372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2"/>
                </a:solidFill>
              </a:rPr>
              <a:t>Agenda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1051930" y="1229750"/>
            <a:ext cx="7716000" cy="377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企業管理學系總務簡介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   - 競賽補助申請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   - 教室借用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企業管理學系教務簡介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   - 教務章則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   - 重要學則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   - 新生常見Q&amp;A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8" name="Google Shape;78;p2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9" name="Google Shape;79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6000"/>
              <a:t>常見QA</a:t>
            </a:r>
            <a:endParaRPr sz="6000"/>
          </a:p>
        </p:txBody>
      </p:sp>
      <p:sp>
        <p:nvSpPr>
          <p:cNvPr id="378" name="Google Shape;378;p20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0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20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382" name="Google Shape;382;p20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zh-TW" sz="36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Q：英文畢業門檻？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426" name="Google Shape;426;p21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7" name="Google Shape;427;p21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aphicFrame>
        <p:nvGraphicFramePr>
          <p:cNvPr id="428" name="Google Shape;428;p21"/>
          <p:cNvGraphicFramePr/>
          <p:nvPr/>
        </p:nvGraphicFramePr>
        <p:xfrm>
          <a:off x="495467" y="1219934"/>
          <a:ext cx="8211225" cy="3687425"/>
        </p:xfrm>
        <a:graphic>
          <a:graphicData uri="http://schemas.openxmlformats.org/drawingml/2006/table">
            <a:tbl>
              <a:tblPr>
                <a:noFill/>
                <a:tableStyleId>{6DCE19F8-734E-4E9C-8956-1F5621FFAE0A}</a:tableStyleId>
              </a:tblPr>
              <a:tblGrid>
                <a:gridCol w="14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5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通過標準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各院通過標準，請見語言中心網頁</a:t>
                      </a: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未通過上述英檢測驗且</a:t>
                      </a:r>
                      <a:r>
                        <a:rPr lang="zh-TW" sz="18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達到語言中心認定之條件</a:t>
                      </a: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者，可選擇修</a:t>
                      </a:r>
                      <a:r>
                        <a:rPr lang="zh-TW" sz="1800" b="1" u="none" strike="noStrike" cap="none">
                          <a:solidFill>
                            <a:srgbClr val="FF33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Q：英文畢業門檻？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讀本校「進修英文」課程 4 學分，成績及格亦可畢業。相關資訊請參閱「進修英文修課規定」網頁說明。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9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審核申請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審核申請注意事項，請見語言中心網頁</a:t>
                      </a: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相關問題請洽語言中心，電話：03-4227151#33816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9" name="Google Shape;42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>
            <a:spLocks noGrp="1"/>
          </p:cNvSpPr>
          <p:nvPr>
            <p:ph type="title" idx="6"/>
          </p:nvPr>
        </p:nvSpPr>
        <p:spPr>
          <a:xfrm>
            <a:off x="714150" y="753359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zh-TW" sz="2000">
                <a:solidFill>
                  <a:schemeClr val="dk2"/>
                </a:solidFill>
              </a:rPr>
              <a:t>Q</a:t>
            </a:r>
            <a:r>
              <a:rPr lang="zh-TW" sz="20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：關於選課、輔系、學分抵修、成績、學務等問題，可以問誰？</a:t>
            </a:r>
            <a:br>
              <a:rPr lang="zh-TW" sz="2000">
                <a:solidFill>
                  <a:schemeClr val="dk2"/>
                </a:solidFill>
              </a:rPr>
            </a:br>
            <a:endParaRPr sz="2000" b="1">
              <a:solidFill>
                <a:schemeClr val="dk2"/>
              </a:solidFill>
            </a:endParaRPr>
          </a:p>
        </p:txBody>
      </p:sp>
      <p:cxnSp>
        <p:nvCxnSpPr>
          <p:cNvPr id="435" name="Google Shape;435;p22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22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37" name="Google Shape;437;p22"/>
          <p:cNvSpPr txBox="1"/>
          <p:nvPr/>
        </p:nvSpPr>
        <p:spPr>
          <a:xfrm>
            <a:off x="566530" y="1119059"/>
            <a:ext cx="8120270" cy="402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歡迎來系辦洽詢（管理二館 I1-209室）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大學部教務與學務  陳家琪小姐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endParaRPr sz="24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zh-TW" sz="24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分機：66100、66110、66150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zh-TW" sz="24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E-mail：</a:t>
            </a:r>
            <a:r>
              <a:rPr lang="zh-TW" sz="2400" b="0" i="0" u="sng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angelch@ncu.edu.tw</a:t>
            </a:r>
            <a:endParaRPr sz="2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endParaRPr sz="24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zh-TW" sz="24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私人FB Messenger: Chiachi Chen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zh-TW" sz="24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來訊之前請先加好友，以免漏掉陌生訊息。</a:t>
            </a:r>
            <a:endParaRPr sz="24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zh-TW" sz="2400" b="0" i="0" u="none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上班時間會撥空回覆。</a:t>
            </a:r>
            <a:endParaRPr sz="24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38" name="Google Shape;43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>
            <a:spLocks noGrp="1"/>
          </p:cNvSpPr>
          <p:nvPr>
            <p:ph type="title" idx="6"/>
          </p:nvPr>
        </p:nvSpPr>
        <p:spPr>
          <a:xfrm>
            <a:off x="714150" y="536729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Q：在學習的過程中遇到挫折時？</a:t>
            </a:r>
            <a:endParaRPr sz="1600" b="1">
              <a:solidFill>
                <a:schemeClr val="dk2"/>
              </a:solidFill>
            </a:endParaRPr>
          </a:p>
        </p:txBody>
      </p:sp>
      <p:cxnSp>
        <p:nvCxnSpPr>
          <p:cNvPr id="444" name="Google Shape;444;p23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5" name="Google Shape;445;p23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46" name="Google Shape;446;p23"/>
          <p:cNvSpPr txBox="1"/>
          <p:nvPr/>
        </p:nvSpPr>
        <p:spPr>
          <a:xfrm>
            <a:off x="1818860" y="1073426"/>
            <a:ext cx="8120270" cy="295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任課老師討論</a:t>
            </a:r>
            <a:endParaRPr sz="24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導師</a:t>
            </a:r>
            <a:r>
              <a:rPr lang="zh-TW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（每班單、雙號，雙導師制）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系辦公室人員</a:t>
            </a:r>
            <a:r>
              <a:rPr lang="zh-TW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（法規、選課諮詢）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"/>
          <p:cNvSpPr txBox="1">
            <a:spLocks noGrp="1"/>
          </p:cNvSpPr>
          <p:nvPr>
            <p:ph type="title" idx="6"/>
          </p:nvPr>
        </p:nvSpPr>
        <p:spPr>
          <a:xfrm>
            <a:off x="714150" y="536729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Q：當你在生活上遇到困難時？</a:t>
            </a:r>
            <a:endParaRPr sz="1600" b="1">
              <a:solidFill>
                <a:schemeClr val="dk2"/>
              </a:solidFill>
            </a:endParaRPr>
          </a:p>
        </p:txBody>
      </p:sp>
      <p:cxnSp>
        <p:nvCxnSpPr>
          <p:cNvPr id="453" name="Google Shape;453;p24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4" name="Google Shape;454;p24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55" name="Google Shape;455;p24"/>
          <p:cNvSpPr txBox="1"/>
          <p:nvPr/>
        </p:nvSpPr>
        <p:spPr>
          <a:xfrm>
            <a:off x="526774" y="1073426"/>
            <a:ext cx="9412356" cy="295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800"/>
              <a:buFont typeface="Arial"/>
              <a:buChar char="•"/>
            </a:pPr>
            <a:r>
              <a:rPr lang="zh-TW" sz="28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諮商中心</a:t>
            </a:r>
            <a:r>
              <a:rPr lang="zh-TW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（晤談區分機：57263、57264）</a:t>
            </a:r>
            <a:endParaRPr sz="28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800"/>
              <a:buFont typeface="Arial"/>
              <a:buChar char="•"/>
            </a:pPr>
            <a:r>
              <a:rPr lang="zh-TW" sz="28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生輔組</a:t>
            </a:r>
            <a:r>
              <a:rPr lang="zh-TW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（宿舍、急難救助、減免、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r>
              <a:rPr lang="zh-TW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助貸、獎學金，分機：57221）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800"/>
              <a:buFont typeface="Arial"/>
              <a:buChar char="•"/>
            </a:pPr>
            <a:r>
              <a:rPr lang="zh-TW" sz="28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導師</a:t>
            </a:r>
            <a:r>
              <a:rPr lang="zh-TW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（生活諮詢）</a:t>
            </a:r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 idx="6"/>
          </p:nvPr>
        </p:nvSpPr>
        <p:spPr>
          <a:xfrm>
            <a:off x="714150" y="536729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 b="1">
                <a:solidFill>
                  <a:schemeClr val="dk2"/>
                </a:solidFill>
              </a:rPr>
              <a:t>Q</a:t>
            </a:r>
            <a:r>
              <a:rPr lang="zh-TW" sz="2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：導師可以提供什麼服務？</a:t>
            </a:r>
            <a:endParaRPr/>
          </a:p>
        </p:txBody>
      </p:sp>
      <p:cxnSp>
        <p:nvCxnSpPr>
          <p:cNvPr id="462" name="Google Shape;462;p25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3" name="Google Shape;463;p25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64" name="Google Shape;464;p25"/>
          <p:cNvSpPr txBox="1"/>
          <p:nvPr/>
        </p:nvSpPr>
        <p:spPr>
          <a:xfrm>
            <a:off x="824948" y="1073425"/>
            <a:ext cx="9114181" cy="353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</a:pPr>
            <a:r>
              <a:rPr lang="zh-TW" sz="28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輔導選課：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lang="zh-TW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初選要跟老師拿選課密碼卡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</a:pPr>
            <a:r>
              <a:rPr lang="zh-TW" sz="28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生活諮詢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</a:pPr>
            <a:r>
              <a:rPr lang="zh-TW" sz="28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課業解惑…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</a:pPr>
            <a:r>
              <a:rPr lang="zh-TW" sz="2800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職涯輔導…</a:t>
            </a:r>
            <a:endParaRPr/>
          </a:p>
        </p:txBody>
      </p:sp>
      <p:sp>
        <p:nvSpPr>
          <p:cNvPr id="465" name="Google Shape;46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"/>
          <p:cNvSpPr txBox="1">
            <a:spLocks noGrp="1"/>
          </p:cNvSpPr>
          <p:nvPr>
            <p:ph type="title" idx="6"/>
          </p:nvPr>
        </p:nvSpPr>
        <p:spPr>
          <a:xfrm>
            <a:off x="714150" y="536729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 b="1">
                <a:solidFill>
                  <a:schemeClr val="dk2"/>
                </a:solidFill>
              </a:rPr>
              <a:t>Q</a:t>
            </a:r>
            <a:r>
              <a:rPr lang="zh-TW" sz="2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：新生該怎麼了解最新消息？</a:t>
            </a:r>
            <a:endParaRPr/>
          </a:p>
        </p:txBody>
      </p:sp>
      <p:cxnSp>
        <p:nvCxnSpPr>
          <p:cNvPr id="471" name="Google Shape;471;p26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2" name="Google Shape;472;p26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3" name="Google Shape;473;p26"/>
          <p:cNvSpPr txBox="1"/>
          <p:nvPr/>
        </p:nvSpPr>
        <p:spPr>
          <a:xfrm>
            <a:off x="824949" y="1302022"/>
            <a:ext cx="8110330" cy="353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大一生活知訊網：</a:t>
            </a:r>
            <a:r>
              <a:rPr lang="zh-TW" sz="2400" b="0" i="0" u="sng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http://ncufresh.ncu.edu.tw</a:t>
            </a:r>
            <a:endParaRPr sz="24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企管系網頁：</a:t>
            </a:r>
            <a:r>
              <a:rPr lang="zh-TW" sz="2400" b="0" i="0" u="sng" strike="noStrike" cap="none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http://ba.mgt.ncu.edu.tw</a:t>
            </a:r>
            <a:endParaRPr sz="2400" b="0" i="0" u="none" strike="noStrike" cap="none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sng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FB社團：NCUBA（趕快加入）</a:t>
            </a:r>
            <a:endParaRPr sz="2400" b="1" i="0" u="sng" strike="noStrike" cap="non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400" b="1" i="0" u="sng" strike="noStrike" cap="non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系辦公室內有各班「實體」信箱，</a:t>
            </a:r>
            <a:r>
              <a:rPr lang="zh-TW" sz="2400" b="1" i="0" u="none" strike="noStrike" cap="non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</a:rPr>
              <a:t>系與校方的訊息、公文、同學的平信都會放在裡面，請</a:t>
            </a:r>
            <a:r>
              <a:rPr lang="zh-TW" sz="2400" b="1" i="0" u="sng" strike="noStrike" cap="non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</a:rPr>
              <a:t>班代</a:t>
            </a:r>
            <a:r>
              <a:rPr lang="zh-TW" sz="2400" b="1" i="0" u="none" strike="noStrike" cap="non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</a:rPr>
              <a:t>務必每週至少一次來系辦拿信箱。</a:t>
            </a:r>
            <a:endParaRPr sz="2400" b="1" i="0" u="none" strike="noStrike" cap="none">
              <a:solidFill>
                <a:schemeClr val="hlink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學校e-mail（計中CC）：</a:t>
            </a:r>
            <a:r>
              <a:rPr lang="zh-TW" sz="2400" b="1" i="0" u="none" strike="noStrike" cap="non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</a:rPr>
              <a:t>重要訊息必寄，</a:t>
            </a:r>
            <a:r>
              <a:rPr lang="zh-TW" sz="2800" b="1" i="0" u="none" strike="noStrike" cap="none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</a:rPr>
              <a:t>請記得常常收信喔，可以設定CC信轉寄GMAIL，就不會漏接了！</a:t>
            </a:r>
            <a:endParaRPr sz="2800" b="1" i="0" u="none" strike="noStrike" cap="none">
              <a:solidFill>
                <a:schemeClr val="hlink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474" name="Google Shape;474;p26"/>
          <p:cNvGrpSpPr/>
          <p:nvPr/>
        </p:nvGrpSpPr>
        <p:grpSpPr>
          <a:xfrm>
            <a:off x="795130" y="1831591"/>
            <a:ext cx="395637" cy="420544"/>
            <a:chOff x="4093603" y="4146138"/>
            <a:chExt cx="395637" cy="420544"/>
          </a:xfrm>
        </p:grpSpPr>
        <p:sp>
          <p:nvSpPr>
            <p:cNvPr id="475" name="Google Shape;475;p26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>
            <a:spLocks noGrp="1"/>
          </p:cNvSpPr>
          <p:nvPr>
            <p:ph type="title" idx="6"/>
          </p:nvPr>
        </p:nvSpPr>
        <p:spPr>
          <a:xfrm>
            <a:off x="714150" y="536729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Q：系上如何獎勵學生參加競賽/優異事蹟？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498" name="Google Shape;498;p27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9" name="Google Shape;499;p27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00" name="Google Shape;500;p27"/>
          <p:cNvSpPr txBox="1"/>
          <p:nvPr/>
        </p:nvSpPr>
        <p:spPr>
          <a:xfrm>
            <a:off x="824948" y="1073425"/>
            <a:ext cx="8080513" cy="388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參加任何校內外競賽若有獲獎，前三名，可向系辦申請</a:t>
            </a: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優異事蹟/競賽敘獎</a:t>
            </a:r>
            <a:r>
              <a:rPr lang="zh-TW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  <a:endParaRPr sz="28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請附獲獎證明（獎狀、獎盃）（掃描或照片），申請單向家琪小姐索取。</a:t>
            </a:r>
            <a:endParaRPr sz="28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lang="zh-TW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團體請附團體名單一次申請，不用個別申請。</a:t>
            </a:r>
            <a:endParaRPr sz="28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8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zh-TW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有任何好表現記得來跟家琪姐說喔，</a:t>
            </a:r>
            <a:r>
              <a:rPr lang="zh-TW" sz="2800" b="1" i="0" u="none" strike="noStrike" cap="none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每學期</a:t>
            </a:r>
            <a:r>
              <a:rPr lang="zh-TW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會幫大家記獎一次~~</a:t>
            </a:r>
            <a:endParaRPr/>
          </a:p>
        </p:txBody>
      </p:sp>
      <p:sp>
        <p:nvSpPr>
          <p:cNvPr id="501" name="Google Shape;501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7200"/>
              <a:t>QA</a:t>
            </a:r>
            <a:endParaRPr sz="7200"/>
          </a:p>
        </p:txBody>
      </p:sp>
      <p:sp>
        <p:nvSpPr>
          <p:cNvPr id="507" name="Google Shape;507;p28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8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28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511" name="Google Shape;511;p28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企業管理學系 總務介紹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011620" y="1887365"/>
            <a:ext cx="306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400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王玉峯</a:t>
            </a:r>
            <a:endParaRPr sz="40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545945" y="2434211"/>
            <a:ext cx="4514423" cy="15714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分機：66100、66110、66150</a:t>
            </a:r>
            <a:endParaRPr dirty="0"/>
          </a:p>
          <a:p>
            <a:pPr marL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E-mail：yufang@ncu.edu.tw</a:t>
            </a:r>
            <a:endParaRPr sz="2400" dirty="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87" name="Google Shape;87;p3"/>
          <p:cNvGrpSpPr/>
          <p:nvPr/>
        </p:nvGrpSpPr>
        <p:grpSpPr>
          <a:xfrm>
            <a:off x="4878574" y="969730"/>
            <a:ext cx="3915692" cy="3040604"/>
            <a:chOff x="9320475" y="1310750"/>
            <a:chExt cx="3915300" cy="3040300"/>
          </a:xfrm>
        </p:grpSpPr>
        <p:sp>
          <p:nvSpPr>
            <p:cNvPr id="88" name="Google Shape;88;p3"/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3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 rot="892186">
            <a:off x="5751604" y="3709378"/>
            <a:ext cx="2451267" cy="900546"/>
            <a:chOff x="10253036" y="3422449"/>
            <a:chExt cx="2748147" cy="1009614"/>
          </a:xfrm>
        </p:grpSpPr>
        <p:sp>
          <p:nvSpPr>
            <p:cNvPr id="127" name="Google Shape;127;p3"/>
            <p:cNvSpPr/>
            <p:nvPr/>
          </p:nvSpPr>
          <p:spPr>
            <a:xfrm>
              <a:off x="12035804" y="3479245"/>
              <a:ext cx="274842" cy="429801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0253036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0508914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1732952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1463739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1442732" y="3797532"/>
              <a:ext cx="368756" cy="24470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0511025" y="3442085"/>
              <a:ext cx="969601" cy="970344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0511025" y="3442721"/>
              <a:ext cx="614147" cy="613556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0553811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0490687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773627" y="3442085"/>
              <a:ext cx="969568" cy="970344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1772924" y="3442721"/>
              <a:ext cx="614850" cy="613556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1816380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1753290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457752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2724231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3"/>
          <p:cNvSpPr/>
          <p:nvPr/>
        </p:nvSpPr>
        <p:spPr>
          <a:xfrm>
            <a:off x="4571994" y="1779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7864843" y="55301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5195092" y="326247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3151166" y="1598552"/>
            <a:ext cx="3090608" cy="58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zh-TW" sz="2400"/>
              <a:t>借還教室及設備規定</a:t>
            </a: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Q：什麼事要找系辦總務助教?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531658" y="1562091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2531658" y="2617266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2655526" y="1734563"/>
            <a:ext cx="371782" cy="274285"/>
            <a:chOff x="5223609" y="3731112"/>
            <a:chExt cx="371782" cy="274285"/>
          </a:xfrm>
        </p:grpSpPr>
        <p:sp>
          <p:nvSpPr>
            <p:cNvPr id="156" name="Google Shape;156;p4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2655526" y="2800913"/>
            <a:ext cx="371782" cy="274285"/>
            <a:chOff x="5223609" y="3731112"/>
            <a:chExt cx="371782" cy="274285"/>
          </a:xfrm>
        </p:grpSpPr>
        <p:sp>
          <p:nvSpPr>
            <p:cNvPr id="159" name="Google Shape;159;p4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1" name="Google Shape;161;p4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4"/>
          <p:cNvSpPr txBox="1"/>
          <p:nvPr/>
        </p:nvSpPr>
        <p:spPr>
          <a:xfrm>
            <a:off x="3275724" y="2646538"/>
            <a:ext cx="3090608" cy="58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</a:pPr>
            <a:r>
              <a:rPr lang="zh-TW" sz="24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競賽獎勵</a:t>
            </a: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461398" y="1251642"/>
            <a:ext cx="8221153" cy="320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4013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zh-TW" sz="18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一.</a:t>
            </a:r>
            <a:r>
              <a:rPr lang="zh-TW" sz="1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借用前詳閱本系教室及設備使用管理辦法並同意遵循在行借用</a:t>
            </a: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。</a:t>
            </a:r>
            <a:br>
              <a:rPr lang="zh-TW" sz="18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二.上課前攜帶身分證、健保卡、駕照、護照、居留證至系辦公室借用教學相  關器材。註：學校有規定</a:t>
            </a:r>
            <a:r>
              <a:rPr lang="zh-TW" sz="1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不可</a:t>
            </a: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押學生證。</a:t>
            </a:r>
            <a:br>
              <a:rPr lang="zh-TW" sz="18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三.教室設備借還時間為</a:t>
            </a: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學期中上午0850-下午1700、</a:t>
            </a:r>
            <a:br>
              <a:rPr lang="zh-TW" sz="18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                                             寒暑期中午1200-1300休息時間。</a:t>
            </a:r>
            <a:br>
              <a:rPr lang="zh-TW" sz="18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(一)假日借用請於假日前一個上班日1630-1700借用、夜間借用請於1630-1700，其餘應於使用前才能來系辦借用。</a:t>
            </a:r>
            <a:br>
              <a:rPr lang="zh-TW" sz="18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(二)歸還時間：夜間、假日借用請於</a:t>
            </a:r>
            <a:r>
              <a:rPr lang="zh-TW" sz="1800" b="0" u="sng">
                <a:latin typeface="DFKai-SB"/>
                <a:ea typeface="DFKai-SB"/>
                <a:cs typeface="DFKai-SB"/>
                <a:sym typeface="DFKai-SB"/>
              </a:rPr>
              <a:t>次上班日0850前</a:t>
            </a: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歸還，其餘借用歸還時間應於使用完畢後</a:t>
            </a:r>
            <a:r>
              <a:rPr lang="zh-TW" sz="1800" b="0" u="sng">
                <a:latin typeface="DFKai-SB"/>
                <a:ea typeface="DFKai-SB"/>
                <a:cs typeface="DFKai-SB"/>
                <a:sym typeface="DFKai-SB"/>
              </a:rPr>
              <a:t>十分鐘內歸還</a:t>
            </a: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。</a:t>
            </a:r>
            <a:br>
              <a:rPr lang="zh-TW" sz="18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四.歸還教室及設備請先確認：</a:t>
            </a: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(有罰則的!!系辦都有張貼及宣導喔!)</a:t>
            </a:r>
            <a:br>
              <a:rPr lang="zh-TW" sz="18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(一)器材使用後歸回原位、冷氣、循環扇、E化講桌設備、電燈、門窗關閉。</a:t>
            </a:r>
            <a:br>
              <a:rPr lang="zh-TW" sz="18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(二)清理垃圾、保持環境整潔</a:t>
            </a:r>
            <a:br>
              <a:rPr lang="zh-TW" sz="18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b="0">
                <a:latin typeface="DFKai-SB"/>
                <a:ea typeface="DFKai-SB"/>
                <a:cs typeface="DFKai-SB"/>
                <a:sym typeface="DFKai-SB"/>
              </a:rPr>
              <a:t>(三)</a:t>
            </a:r>
            <a:r>
              <a:rPr lang="zh-TW" sz="1800" b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小心別把狗關在教室內</a:t>
            </a: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 b="1">
                <a:solidFill>
                  <a:schemeClr val="dk2"/>
                </a:solidFill>
              </a:rPr>
              <a:t>Q</a:t>
            </a:r>
            <a:r>
              <a:rPr lang="zh-TW" sz="2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：借還教室及設備規定</a:t>
            </a:r>
            <a:endParaRPr sz="2800" b="1">
              <a:solidFill>
                <a:schemeClr val="dk2"/>
              </a:solidFill>
            </a:endParaRPr>
          </a:p>
        </p:txBody>
      </p:sp>
      <p:cxnSp>
        <p:nvCxnSpPr>
          <p:cNvPr id="170" name="Google Shape;170;p5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461398" y="1251642"/>
            <a:ext cx="8221153" cy="23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4013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  1.依本系學生參與校外競賽獎勵辦法(簡稱本辦法)辦理。</a:t>
            </a:r>
            <a:b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2.申請時，填寫本辦法之申請表並</a:t>
            </a:r>
            <a:r>
              <a:rPr lang="zh-TW" b="0">
                <a:latin typeface="DFKai-SB"/>
                <a:ea typeface="DFKai-SB"/>
                <a:cs typeface="DFKai-SB"/>
                <a:sym typeface="DFKai-SB"/>
              </a:rPr>
              <a:t>檢附：</a:t>
            </a:r>
            <a:br>
              <a:rPr lang="zh-TW" b="0">
                <a:solidFill>
                  <a:srgbClr val="CC00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b="0">
                <a:latin typeface="DFKai-SB"/>
                <a:ea typeface="DFKai-SB"/>
                <a:cs typeface="DFKai-SB"/>
                <a:sym typeface="DFKai-SB"/>
              </a:rPr>
              <a:t>⑴參與競賽活動得獎証明。</a:t>
            </a:r>
            <a:br>
              <a:rPr lang="zh-TW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b="0">
                <a:latin typeface="DFKai-SB"/>
                <a:ea typeface="DFKai-SB"/>
                <a:cs typeface="DFKai-SB"/>
                <a:sym typeface="DFKai-SB"/>
              </a:rPr>
              <a:t>⑵全體參與人員的學號、姓名、身份證字號、郵局局帳號。</a:t>
            </a:r>
            <a:br>
              <a:rPr lang="zh-TW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b="0">
                <a:latin typeface="DFKai-SB"/>
                <a:ea typeface="DFKai-SB"/>
                <a:cs typeface="DFKai-SB"/>
                <a:sym typeface="DFKai-SB"/>
              </a:rPr>
              <a:t>⑶申請競賽項目名稱未表列於本辦法附件一時，另提供競賽項目活動辦法、參加隊伍數量。</a:t>
            </a:r>
            <a:endParaRPr b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/>
              <a:t>Q：競賽獎勵</a:t>
            </a:r>
            <a:endParaRPr/>
          </a:p>
        </p:txBody>
      </p:sp>
      <p:cxnSp>
        <p:nvCxnSpPr>
          <p:cNvPr id="178" name="Google Shape;178;p6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1221019" y="1237078"/>
            <a:ext cx="5696614" cy="23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一、教務章則</a:t>
            </a:r>
            <a:b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二、重要學則</a:t>
            </a:r>
            <a:b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     三、新生常見Q&amp;A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企管系教務學務介紹</a:t>
            </a:r>
            <a:endParaRPr/>
          </a:p>
        </p:txBody>
      </p:sp>
      <p:cxnSp>
        <p:nvCxnSpPr>
          <p:cNvPr id="186" name="Google Shape;186;p7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7" name="Google Shape;187;p7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600544" y="1102558"/>
            <a:ext cx="8235341" cy="207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「教務章則」與「新鮮人」的關係</a:t>
            </a:r>
            <a:b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  <a:t>1.義務與權利的說明書</a:t>
            </a:r>
            <a:b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  <a:t>2.義務—集合了與課業相關的各類法規</a:t>
            </a:r>
            <a:b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  <a:t>3.權利—遵照章則就會順利畢業取得學位</a:t>
            </a:r>
            <a:b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0">
                <a:latin typeface="Microsoft JhengHei"/>
                <a:ea typeface="Microsoft JhengHei"/>
                <a:cs typeface="Microsoft JhengHei"/>
                <a:sym typeface="Microsoft JhengHei"/>
              </a:rPr>
              <a:t>4.相關問題隨時可上網找到解答，趕快把它加入我的最愛吧！</a:t>
            </a:r>
            <a:endParaRPr sz="1800" b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4" name="Google Shape;194;p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 b="1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教務章則</a:t>
            </a:r>
            <a:endParaRPr/>
          </a:p>
        </p:txBody>
      </p:sp>
      <p:cxnSp>
        <p:nvCxnSpPr>
          <p:cNvPr id="195" name="Google Shape;195;p8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093303" y="3110948"/>
            <a:ext cx="67784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中大→行政單位→教務處→法規→教務章則</a:t>
            </a:r>
            <a:r>
              <a:rPr lang="zh-TW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https://pdc.adm.ncu.edu.tw/rule_note.asp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中央大學各學士班應修科目及畢業條件目次表</a:t>
            </a:r>
            <a:br>
              <a:rPr lang="zh-TW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https://pdc.adm.ncu.edu.tw/rule/rule112/12/12.html</a:t>
            </a:r>
            <a:r>
              <a:rPr lang="zh-TW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7" name="Google Shape;197;p8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8" name="Google Shape;198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795130" y="1237078"/>
            <a:ext cx="7523922" cy="311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選課類</a:t>
            </a:r>
            <a:b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興趣與專業類</a:t>
            </a:r>
            <a:b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學籍類</a:t>
            </a:r>
            <a:b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28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4" name="Google Shape;204;p9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重要學則</a:t>
            </a:r>
            <a:endParaRPr/>
          </a:p>
        </p:txBody>
      </p:sp>
      <p:cxnSp>
        <p:nvCxnSpPr>
          <p:cNvPr id="205" name="Google Shape;205;p9"/>
          <p:cNvCxnSpPr/>
          <p:nvPr/>
        </p:nvCxnSpPr>
        <p:spPr>
          <a:xfrm>
            <a:off x="795130" y="1073426"/>
            <a:ext cx="752392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6" name="Google Shape;206;p9" descr="C:\Documents and Settings\YY\My Documents\BA\work opp\主任PP\logo\14650_218856904912_207373154912_3871963_817106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700" y="0"/>
            <a:ext cx="1765300" cy="68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7" name="Google Shape;20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Macintosh PowerPoint</Application>
  <PresentationFormat>如螢幕大小 (16:9)</PresentationFormat>
  <Paragraphs>135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Roboto</vt:lpstr>
      <vt:lpstr>Noto Sans Symbols</vt:lpstr>
      <vt:lpstr>Arial</vt:lpstr>
      <vt:lpstr>DFKai-SB</vt:lpstr>
      <vt:lpstr>Constantia</vt:lpstr>
      <vt:lpstr>Roboto Condensed Light</vt:lpstr>
      <vt:lpstr>Microsoft JhengHei</vt:lpstr>
      <vt:lpstr>Libre Baskerville</vt:lpstr>
      <vt:lpstr>Generation of '27 by Slidesgo</vt:lpstr>
      <vt:lpstr>國立中央大學企業管理學系 新生座談--大學系務簡介 112.09.04</vt:lpstr>
      <vt:lpstr>Agenda</vt:lpstr>
      <vt:lpstr>企業管理學系 總務介紹</vt:lpstr>
      <vt:lpstr>借還教室及設備規定</vt:lpstr>
      <vt:lpstr> 一.借用前詳閱本系教室及設備使用管理辦法並同意遵循在行借用。 二.上課前攜帶身分證、健保卡、駕照、護照、居留證至系辦公室借用教學相  關器材。註：學校有規定不可押學生證。 三.教室設備借還時間為學期中上午0850-下午1700、                                              寒暑期中午1200-1300休息時間。 (一)假日借用請於假日前一個上班日1630-1700借用、夜間借用請於1630-1700，其餘應於使用前才能來系辦借用。 (二)歸還時間：夜間、假日借用請於次上班日0850前歸還，其餘借用歸還時間應於使用完畢後十分鐘內歸還。 四.歸還教室及設備請先確認：(有罰則的!!系辦都有張貼及宣導喔!) (一)器材使用後歸回原位、冷氣、循環扇、E化講桌設備、電燈、門窗關閉。 (二)清理垃圾、保持環境整潔 (三)小心別把狗關在教室內</vt:lpstr>
      <vt:lpstr>      1.依本系學生參與校外競賽獎勵辦法(簡稱本辦法)辦理。 2.申請時，填寫本辦法之申請表並檢附： ⑴參與競賽活動得獎証明。 ⑵全體參與人員的學號、姓名、身份證字號、郵局局帳號。 ⑶申請競賽項目名稱未表列於本辦法附件一時，另提供競賽項目活動辦法、參加隊伍數量。</vt:lpstr>
      <vt:lpstr>一、教務章則 二、重要學則          三、新生常見Q&amp;A</vt:lpstr>
      <vt:lpstr>「教務章則」與「新鮮人」的關係 1.義務與權利的說明書 2.義務—集合了與課業相關的各類法規 3.權利—遵照章則就會順利畢業取得學位 4.相關問題隨時可上網找到解答，趕快把它加入我的最愛吧！</vt:lpstr>
      <vt:lpstr>選課類  興趣與專業類  學籍類 </vt:lpstr>
      <vt:lpstr>Q：校曆  https://pdc.adm.ncu.edu.tw/calendar.asp  Q：如何修課？ 1.必修科目會自動預選 2.加退選期間，有設密碼卡的課程：名額外、條件外的學生，請第一堂課至教室請老師給密碼卡 3.更改選課紀錄人工加退選(上選課系統操作，手續費每次100元) Q：每學期至少修多少學分數  1～3年級&gt;十六學分；4年級&gt;九學分 Q：停修如何處理？  10/23~12/01受理，一學期以一科為限，成績單以「停修」／「Ｗ」登錄，不計入當學期所修學分）</vt:lpstr>
      <vt:lpstr>1. 轉系（教務章則5-1）  2. 雙主修（教務章則6-1）  3. 輔系（教務章則7-0-1）  4. 學分學程（教務章則9） </vt:lpstr>
      <vt:lpstr>累計二次二一（一般生）、三二（僑生、外國學生、運動資優、派外、 …）二一、三二定義：不及格科目之學分數達該學期修習學分總數二分之一或三分之二者（學則第二十一、二十二條）</vt:lpstr>
      <vt:lpstr>   退學（例如情況）（學則第三十、四十二條） 未經事先准假缺課（曠課），曠課1小時，請假5小時論，一學期曠課達四十五小時（學則三十條） 操行成績不及格 累計二次達該學期修習學分總數二一、三二不及格 休學期滿未復學、亦未繼續申請休學 逾期未註冊 修業期滿，經延長修業期限仍無法修改主系應修科目與學分者 事前未經本校學系同意，同時具有雙重學籍者</vt:lpstr>
      <vt:lpstr>三類課程</vt:lpstr>
      <vt:lpstr>PowerPoint 簡報</vt:lpstr>
      <vt:lpstr>PowerPoint 簡報</vt:lpstr>
      <vt:lpstr>PowerPoint 簡報</vt:lpstr>
      <vt:lpstr>PowerPoint 簡報</vt:lpstr>
      <vt:lpstr>應修科目表的備註“全都”要注意，舉例：</vt:lpstr>
      <vt:lpstr>常見QA</vt:lpstr>
      <vt:lpstr>Q：英文畢業門檻？</vt:lpstr>
      <vt:lpstr>Q：關於選課、輔系、學分抵修、成績、學務等問題，可以問誰？ </vt:lpstr>
      <vt:lpstr>Q：在學習的過程中遇到挫折時？</vt:lpstr>
      <vt:lpstr>Q：當你在生活上遇到困難時？</vt:lpstr>
      <vt:lpstr>Q：導師可以提供什麼服務？</vt:lpstr>
      <vt:lpstr>Q：新生該怎麼了解最新消息？</vt:lpstr>
      <vt:lpstr>Q：系上如何獎勵學生參加競賽/優異事蹟？</vt:lpstr>
      <vt:lpstr>QA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國立中央大學企業管理學系 新生座談--大學系務簡介 112.09.04</dc:title>
  <cp:lastModifiedBy>黃 姵穎</cp:lastModifiedBy>
  <cp:revision>1</cp:revision>
  <dcterms:modified xsi:type="dcterms:W3CDTF">2023-09-21T08:50:16Z</dcterms:modified>
</cp:coreProperties>
</file>