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6797675" cy="9928225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74" y="43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156EE-A57E-4F2A-9D86-49374BA5723E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9B996-B3AF-470B-AB40-0F524673F1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59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AD61-BD2E-410F-BDCF-B311D1C1189A}" type="datetimeFigureOut">
              <a:rPr lang="zh-TW" altLang="en-US" smtClean="0"/>
              <a:pPr/>
              <a:t>2023/7/11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1513368" y="192088"/>
            <a:ext cx="1008112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未來發展方向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1513368" y="1056184"/>
            <a:ext cx="1008112" cy="77768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高科技電子資訊業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金融保險業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國貿企管業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百貨物流業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機械與傳統產業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文教機構業</a:t>
            </a: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96915" y="264096"/>
            <a:ext cx="504056" cy="86409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企管系碩士班課程地圖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2440360" y="192088"/>
            <a:ext cx="604867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專業課程</a:t>
            </a:r>
          </a:p>
        </p:txBody>
      </p:sp>
      <p:sp>
        <p:nvSpPr>
          <p:cNvPr id="21" name="圓角矩形 20"/>
          <p:cNvSpPr/>
          <p:nvPr/>
        </p:nvSpPr>
        <p:spPr>
          <a:xfrm>
            <a:off x="712168" y="192088"/>
            <a:ext cx="1080120" cy="7920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基礎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課程</a:t>
            </a:r>
          </a:p>
        </p:txBody>
      </p:sp>
      <p:sp>
        <p:nvSpPr>
          <p:cNvPr id="22" name="圓角矩形 21"/>
          <p:cNvSpPr/>
          <p:nvPr/>
        </p:nvSpPr>
        <p:spPr>
          <a:xfrm>
            <a:off x="712491" y="1128192"/>
            <a:ext cx="1007789" cy="42064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會計學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經濟學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統計學</a:t>
            </a:r>
          </a:p>
        </p:txBody>
      </p:sp>
      <p:grpSp>
        <p:nvGrpSpPr>
          <p:cNvPr id="2" name="群組 72"/>
          <p:cNvGrpSpPr/>
          <p:nvPr/>
        </p:nvGrpSpPr>
        <p:grpSpPr>
          <a:xfrm>
            <a:off x="2080320" y="1128192"/>
            <a:ext cx="6443152" cy="4206470"/>
            <a:chOff x="2080320" y="1128192"/>
            <a:chExt cx="7239497" cy="5488930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0800" cy="888553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 dirty="0">
                <a:latin typeface="標楷體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101574" y="2048491"/>
              <a:ext cx="7200800" cy="83251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98305" y="2935761"/>
              <a:ext cx="7200800" cy="84289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112774" y="3839658"/>
              <a:ext cx="7200800" cy="87947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118974" y="4741821"/>
              <a:ext cx="7200800" cy="93596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latin typeface="標楷體" pitchFamily="65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119017" y="5681153"/>
              <a:ext cx="7200800" cy="93596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latin typeface="標楷體" pitchFamily="65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2440360" y="624136"/>
            <a:ext cx="1584176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碩一上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8842568" y="1043044"/>
            <a:ext cx="2382768" cy="788594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502837" y="4800600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圓角矩形 64"/>
          <p:cNvSpPr/>
          <p:nvPr/>
        </p:nvSpPr>
        <p:spPr>
          <a:xfrm>
            <a:off x="640160" y="8928992"/>
            <a:ext cx="1584176" cy="6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基礎課程</a:t>
            </a:r>
            <a:endParaRPr lang="en-US" altLang="zh-TW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可以入學前</a:t>
            </a:r>
            <a:endParaRPr lang="en-US" altLang="zh-TW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學分申請抵免</a:t>
            </a:r>
          </a:p>
        </p:txBody>
      </p:sp>
      <p:sp>
        <p:nvSpPr>
          <p:cNvPr id="67" name="圓角矩形 66"/>
          <p:cNvSpPr/>
          <p:nvPr/>
        </p:nvSpPr>
        <p:spPr>
          <a:xfrm>
            <a:off x="4096544" y="624136"/>
            <a:ext cx="1531924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碩一下</a:t>
            </a:r>
          </a:p>
        </p:txBody>
      </p:sp>
      <p:sp>
        <p:nvSpPr>
          <p:cNvPr id="76" name="圓角矩形 75"/>
          <p:cNvSpPr/>
          <p:nvPr/>
        </p:nvSpPr>
        <p:spPr>
          <a:xfrm>
            <a:off x="5719909" y="624136"/>
            <a:ext cx="1603932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碩二上</a:t>
            </a:r>
          </a:p>
        </p:txBody>
      </p:sp>
      <p:sp>
        <p:nvSpPr>
          <p:cNvPr id="78" name="圓角矩形 77"/>
          <p:cNvSpPr/>
          <p:nvPr/>
        </p:nvSpPr>
        <p:spPr>
          <a:xfrm>
            <a:off x="7408912" y="624136"/>
            <a:ext cx="1053994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碩二下</a:t>
            </a:r>
          </a:p>
        </p:txBody>
      </p:sp>
      <p:sp>
        <p:nvSpPr>
          <p:cNvPr id="79" name="圓角矩形 78"/>
          <p:cNvSpPr/>
          <p:nvPr/>
        </p:nvSpPr>
        <p:spPr>
          <a:xfrm>
            <a:off x="8929464" y="104406"/>
            <a:ext cx="2232248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選修課程</a:t>
            </a:r>
          </a:p>
        </p:txBody>
      </p:sp>
      <p:sp>
        <p:nvSpPr>
          <p:cNvPr id="80" name="圓角矩形 79"/>
          <p:cNvSpPr/>
          <p:nvPr/>
        </p:nvSpPr>
        <p:spPr>
          <a:xfrm>
            <a:off x="8917828" y="586960"/>
            <a:ext cx="2232248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一、二年級</a:t>
            </a:r>
          </a:p>
        </p:txBody>
      </p:sp>
      <p:sp>
        <p:nvSpPr>
          <p:cNvPr id="81" name="向右箭號 80"/>
          <p:cNvSpPr/>
          <p:nvPr/>
        </p:nvSpPr>
        <p:spPr>
          <a:xfrm>
            <a:off x="11258344" y="4869195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圓角矩形 67"/>
          <p:cNvSpPr/>
          <p:nvPr/>
        </p:nvSpPr>
        <p:spPr>
          <a:xfrm>
            <a:off x="4109824" y="1900440"/>
            <a:ext cx="113832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資訊與技術管理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73" name="圓角矩形 72"/>
          <p:cNvSpPr/>
          <p:nvPr/>
        </p:nvSpPr>
        <p:spPr>
          <a:xfrm>
            <a:off x="4096544" y="4083934"/>
            <a:ext cx="1138320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管理會計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74" name="圓角矩形 73"/>
          <p:cNvSpPr/>
          <p:nvPr/>
        </p:nvSpPr>
        <p:spPr>
          <a:xfrm>
            <a:off x="2454168" y="4071494"/>
            <a:ext cx="1138320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財務管理</a:t>
            </a:r>
          </a:p>
        </p:txBody>
      </p:sp>
      <p:sp>
        <p:nvSpPr>
          <p:cNvPr id="75" name="圓角矩形 74"/>
          <p:cNvSpPr/>
          <p:nvPr/>
        </p:nvSpPr>
        <p:spPr>
          <a:xfrm>
            <a:off x="2440360" y="1200200"/>
            <a:ext cx="113844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人力資源規劃管理</a:t>
            </a:r>
          </a:p>
        </p:txBody>
      </p:sp>
      <p:sp>
        <p:nvSpPr>
          <p:cNvPr id="77" name="圓角矩形 76"/>
          <p:cNvSpPr/>
          <p:nvPr/>
        </p:nvSpPr>
        <p:spPr>
          <a:xfrm>
            <a:off x="2440360" y="2630652"/>
            <a:ext cx="1138320" cy="36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行銷管理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2" name="圓角矩形 81"/>
          <p:cNvSpPr/>
          <p:nvPr/>
        </p:nvSpPr>
        <p:spPr>
          <a:xfrm>
            <a:off x="2454168" y="3362741"/>
            <a:ext cx="1138320" cy="4320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生產與作業管理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3" name="圓角矩形 82"/>
          <p:cNvSpPr/>
          <p:nvPr/>
        </p:nvSpPr>
        <p:spPr>
          <a:xfrm>
            <a:off x="2440360" y="4779585"/>
            <a:ext cx="1138320" cy="4320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組織理論與管理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4" name="圓角矩形 83"/>
          <p:cNvSpPr/>
          <p:nvPr/>
        </p:nvSpPr>
        <p:spPr>
          <a:xfrm>
            <a:off x="4096544" y="3376550"/>
            <a:ext cx="1138320" cy="360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數量方法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5" name="圓角矩形 84"/>
          <p:cNvSpPr/>
          <p:nvPr/>
        </p:nvSpPr>
        <p:spPr>
          <a:xfrm>
            <a:off x="3664496" y="1172904"/>
            <a:ext cx="360040" cy="4154218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書報討論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6" name="圓角矩形 85"/>
          <p:cNvSpPr/>
          <p:nvPr/>
        </p:nvSpPr>
        <p:spPr>
          <a:xfrm>
            <a:off x="5766536" y="4817842"/>
            <a:ext cx="1138320" cy="360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策略管理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7" name="圓角矩形 86"/>
          <p:cNvSpPr/>
          <p:nvPr/>
        </p:nvSpPr>
        <p:spPr>
          <a:xfrm>
            <a:off x="5287861" y="1180444"/>
            <a:ext cx="360040" cy="4154218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書報討論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8" name="圓角矩形 87"/>
          <p:cNvSpPr/>
          <p:nvPr/>
        </p:nvSpPr>
        <p:spPr>
          <a:xfrm>
            <a:off x="6976864" y="1169136"/>
            <a:ext cx="360040" cy="4165526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書報討論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89" name="圓角矩形 88"/>
          <p:cNvSpPr/>
          <p:nvPr/>
        </p:nvSpPr>
        <p:spPr>
          <a:xfrm>
            <a:off x="8056984" y="1172904"/>
            <a:ext cx="360040" cy="4161758"/>
          </a:xfrm>
          <a:prstGeom prst="roundRect">
            <a:avLst/>
          </a:prstGeom>
          <a:ln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書報討論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90" name="圓角矩形 89"/>
          <p:cNvSpPr/>
          <p:nvPr/>
        </p:nvSpPr>
        <p:spPr>
          <a:xfrm>
            <a:off x="716782" y="5359866"/>
            <a:ext cx="364598" cy="355715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企業資源規劃學分學程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91" name="圓角矩形 90"/>
          <p:cNvSpPr/>
          <p:nvPr/>
        </p:nvSpPr>
        <p:spPr>
          <a:xfrm>
            <a:off x="1115755" y="5371834"/>
            <a:ext cx="3187355" cy="355715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" name="圓角矩形 91"/>
          <p:cNvSpPr/>
          <p:nvPr/>
        </p:nvSpPr>
        <p:spPr>
          <a:xfrm>
            <a:off x="3077286" y="9054372"/>
            <a:ext cx="14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必修課程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93" name="圓角矩形 92"/>
          <p:cNvSpPr/>
          <p:nvPr/>
        </p:nvSpPr>
        <p:spPr>
          <a:xfrm>
            <a:off x="5284676" y="9052294"/>
            <a:ext cx="1440000" cy="36000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選修課程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94" name="圓角矩形 93"/>
          <p:cNvSpPr/>
          <p:nvPr/>
        </p:nvSpPr>
        <p:spPr>
          <a:xfrm>
            <a:off x="2385376" y="9061060"/>
            <a:ext cx="690870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實線</a:t>
            </a:r>
            <a:r>
              <a:rPr lang="en-US" altLang="zh-TW" sz="1200" dirty="0">
                <a:latin typeface="標楷體" pitchFamily="65" charset="-120"/>
              </a:rPr>
              <a:t>=</a:t>
            </a:r>
          </a:p>
        </p:txBody>
      </p:sp>
      <p:sp>
        <p:nvSpPr>
          <p:cNvPr id="95" name="圓角矩形 94"/>
          <p:cNvSpPr/>
          <p:nvPr/>
        </p:nvSpPr>
        <p:spPr>
          <a:xfrm>
            <a:off x="4664064" y="9044948"/>
            <a:ext cx="639528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虛線</a:t>
            </a:r>
            <a:r>
              <a:rPr lang="en-US" altLang="zh-TW" sz="1200" dirty="0">
                <a:latin typeface="標楷體" pitchFamily="65" charset="-120"/>
              </a:rPr>
              <a:t>=</a:t>
            </a:r>
          </a:p>
        </p:txBody>
      </p:sp>
      <p:sp>
        <p:nvSpPr>
          <p:cNvPr id="96" name="圓角矩形 95"/>
          <p:cNvSpPr/>
          <p:nvPr/>
        </p:nvSpPr>
        <p:spPr>
          <a:xfrm>
            <a:off x="9217496" y="8977064"/>
            <a:ext cx="1944216" cy="5760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企業資源規劃學分學程或商業智慧與分析學分學程共計</a:t>
            </a:r>
            <a:r>
              <a:rPr lang="en-US" altLang="zh-TW" sz="1200" dirty="0">
                <a:latin typeface="標楷體" pitchFamily="65" charset="-120"/>
              </a:rPr>
              <a:t>15</a:t>
            </a:r>
            <a:r>
              <a:rPr lang="zh-TW" altLang="en-US" sz="1200" dirty="0">
                <a:latin typeface="標楷體" pitchFamily="65" charset="-120"/>
              </a:rPr>
              <a:t>學分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97" name="圓角矩形 96"/>
          <p:cNvSpPr/>
          <p:nvPr/>
        </p:nvSpPr>
        <p:spPr>
          <a:xfrm>
            <a:off x="6658264" y="9052294"/>
            <a:ext cx="2664296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企業電子化組學生必須畢業前修畢</a:t>
            </a:r>
            <a:r>
              <a:rPr lang="en-US" altLang="zh-TW" sz="1200" dirty="0">
                <a:latin typeface="標楷體" pitchFamily="65" charset="-120"/>
              </a:rPr>
              <a:t>=</a:t>
            </a:r>
          </a:p>
        </p:txBody>
      </p:sp>
      <p:sp>
        <p:nvSpPr>
          <p:cNvPr id="98" name="文字方塊 97"/>
          <p:cNvSpPr txBox="1"/>
          <p:nvPr/>
        </p:nvSpPr>
        <p:spPr>
          <a:xfrm>
            <a:off x="1131729" y="5373841"/>
            <a:ext cx="141577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企業資源規劃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財務會計模組</a:t>
            </a:r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管理會計模組</a:t>
            </a:r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企業流程管理</a:t>
            </a:r>
          </a:p>
          <a:p>
            <a:r>
              <a:rPr lang="zh-TW" altLang="en-US" sz="1200" dirty="0"/>
              <a:t>物流管理</a:t>
            </a:r>
            <a:endParaRPr lang="en-US" altLang="zh-TW" sz="1200" dirty="0"/>
          </a:p>
          <a:p>
            <a:r>
              <a:rPr lang="zh-TW" altLang="en-US" sz="1200" dirty="0"/>
              <a:t>物流管理實習</a:t>
            </a:r>
            <a:endParaRPr lang="en-US" altLang="zh-TW" sz="1200" dirty="0"/>
          </a:p>
          <a:p>
            <a:r>
              <a:rPr lang="zh-TW" altLang="en-US" sz="1200" dirty="0"/>
              <a:t>規劃與排程</a:t>
            </a:r>
            <a:endParaRPr lang="en-US" altLang="zh-TW" sz="1200" dirty="0"/>
          </a:p>
          <a:p>
            <a:r>
              <a:rPr lang="zh-TW" altLang="en-US" sz="1200" dirty="0"/>
              <a:t>規劃與排程實習</a:t>
            </a:r>
            <a:endParaRPr lang="en-US" altLang="zh-TW" sz="1200" dirty="0"/>
          </a:p>
          <a:p>
            <a:r>
              <a:rPr lang="zh-TW" altLang="en-US" sz="1200" dirty="0"/>
              <a:t>人力資源管理資訊</a:t>
            </a:r>
            <a:endParaRPr lang="en-US" altLang="zh-TW" sz="1200" dirty="0"/>
          </a:p>
          <a:p>
            <a:r>
              <a:rPr lang="zh-TW" altLang="en-US" sz="1200" dirty="0"/>
              <a:t>系統</a:t>
            </a:r>
            <a:endParaRPr lang="en-US" altLang="zh-TW" sz="1200" dirty="0"/>
          </a:p>
          <a:p>
            <a:r>
              <a:rPr lang="zh-TW" altLang="en-US" sz="1200" dirty="0"/>
              <a:t>與數據分析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系統管理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程式設計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會計模組</a:t>
            </a:r>
            <a:endParaRPr lang="en-US" altLang="zh-TW" sz="1200" dirty="0"/>
          </a:p>
          <a:p>
            <a:r>
              <a:rPr lang="zh-TW" altLang="en-US" sz="1200" dirty="0"/>
              <a:t>財務資訊管理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與資料倉儲專</a:t>
            </a:r>
            <a:endParaRPr lang="en-US" altLang="zh-TW" sz="1200" dirty="0"/>
          </a:p>
          <a:p>
            <a:r>
              <a:rPr lang="zh-TW" altLang="en-US" sz="1200" dirty="0"/>
              <a:t>題研究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導入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管理控制系統</a:t>
            </a:r>
            <a:endParaRPr lang="en-US" altLang="zh-TW" sz="1200" dirty="0"/>
          </a:p>
          <a:p>
            <a:endParaRPr lang="en-US" altLang="zh-TW" sz="1200" dirty="0"/>
          </a:p>
        </p:txBody>
      </p:sp>
      <p:sp>
        <p:nvSpPr>
          <p:cNvPr id="99" name="文字方塊 98"/>
          <p:cNvSpPr txBox="1"/>
          <p:nvPr/>
        </p:nvSpPr>
        <p:spPr>
          <a:xfrm>
            <a:off x="2449851" y="5365343"/>
            <a:ext cx="187743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企業流程管理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系統實施顧問服務</a:t>
            </a:r>
            <a:endParaRPr lang="en-US" altLang="zh-TW" sz="1200" dirty="0"/>
          </a:p>
          <a:p>
            <a:r>
              <a:rPr lang="zh-TW" altLang="en-US" sz="1200" dirty="0"/>
              <a:t>成本評估模式</a:t>
            </a:r>
            <a:endParaRPr lang="en-US" altLang="zh-TW" sz="1200" dirty="0"/>
          </a:p>
          <a:p>
            <a:r>
              <a:rPr lang="zh-TW" altLang="en-US" sz="1200" dirty="0"/>
              <a:t>全面品質管理</a:t>
            </a:r>
            <a:endParaRPr lang="en-US" altLang="zh-TW" sz="1200" dirty="0"/>
          </a:p>
          <a:p>
            <a:r>
              <a:rPr lang="zh-TW" altLang="en-US" sz="1200" dirty="0"/>
              <a:t>高等</a:t>
            </a:r>
            <a:r>
              <a:rPr lang="en-US" altLang="zh-TW" sz="1200" dirty="0"/>
              <a:t>ERP</a:t>
            </a:r>
            <a:r>
              <a:rPr lang="zh-TW" altLang="en-US" sz="1200" dirty="0"/>
              <a:t>系統管理</a:t>
            </a:r>
            <a:endParaRPr lang="en-US" altLang="zh-TW" sz="1200" dirty="0"/>
          </a:p>
          <a:p>
            <a:r>
              <a:rPr lang="zh-TW" altLang="en-US" sz="1200" dirty="0"/>
              <a:t>電子與資訊產業概論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全球運籌管理</a:t>
            </a:r>
            <a:endParaRPr lang="en-US" altLang="zh-TW" sz="1200" dirty="0"/>
          </a:p>
          <a:p>
            <a:r>
              <a:rPr lang="zh-TW" altLang="en-US" sz="1200" dirty="0"/>
              <a:t>電子商務</a:t>
            </a:r>
            <a:endParaRPr lang="en-US" altLang="zh-TW" sz="1200" dirty="0"/>
          </a:p>
          <a:p>
            <a:r>
              <a:rPr lang="zh-TW" altLang="en-US" sz="1200" dirty="0"/>
              <a:t>電子商務</a:t>
            </a:r>
            <a:r>
              <a:rPr lang="en-US" altLang="zh-TW" sz="1200" dirty="0"/>
              <a:t>III:</a:t>
            </a:r>
            <a:r>
              <a:rPr lang="zh-TW" altLang="en-US" sz="1200" dirty="0"/>
              <a:t>供應鏈管理</a:t>
            </a:r>
            <a:endParaRPr lang="en-US" altLang="zh-TW" sz="1200" dirty="0"/>
          </a:p>
          <a:p>
            <a:r>
              <a:rPr lang="zh-TW" altLang="en-US" sz="1200" dirty="0"/>
              <a:t>顧客關係管理</a:t>
            </a:r>
            <a:endParaRPr lang="en-US" altLang="zh-TW" sz="1200" dirty="0"/>
          </a:p>
          <a:p>
            <a:r>
              <a:rPr lang="zh-TW" altLang="en-US" sz="1200" dirty="0"/>
              <a:t>企業</a:t>
            </a:r>
            <a:r>
              <a:rPr lang="en-US" altLang="zh-TW" sz="1200" dirty="0"/>
              <a:t>e</a:t>
            </a:r>
            <a:r>
              <a:rPr lang="zh-TW" altLang="en-US" sz="1200" dirty="0"/>
              <a:t>化經營模式</a:t>
            </a:r>
            <a:endParaRPr lang="en-US" altLang="zh-TW" sz="1200" dirty="0"/>
          </a:p>
          <a:p>
            <a:r>
              <a:rPr lang="zh-TW" altLang="en-US" sz="1200" dirty="0"/>
              <a:t>資料挖礦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專題</a:t>
            </a:r>
            <a:endParaRPr lang="en-US" altLang="zh-TW" sz="1200" dirty="0"/>
          </a:p>
          <a:p>
            <a:r>
              <a:rPr lang="zh-TW" altLang="en-US" sz="1200" dirty="0"/>
              <a:t>創業與管理模擬</a:t>
            </a:r>
            <a:endParaRPr lang="en-US" altLang="zh-TW" sz="1200" dirty="0"/>
          </a:p>
          <a:p>
            <a:r>
              <a:rPr lang="zh-TW" altLang="en-US" sz="1200" dirty="0"/>
              <a:t>資料倉儲與商業智慧</a:t>
            </a:r>
            <a:endParaRPr lang="en-US" altLang="zh-TW" sz="1200" dirty="0"/>
          </a:p>
          <a:p>
            <a:r>
              <a:rPr lang="zh-TW" altLang="en-US" sz="1200" dirty="0"/>
              <a:t>商業模式與決策模擬</a:t>
            </a:r>
            <a:endParaRPr lang="en-US" altLang="zh-TW" sz="1200" dirty="0"/>
          </a:p>
          <a:p>
            <a:r>
              <a:rPr lang="zh-TW" altLang="en-US" sz="1200" dirty="0"/>
              <a:t>商業模式與價值創造</a:t>
            </a:r>
            <a:endParaRPr lang="en-US" altLang="zh-TW" sz="1200" dirty="0"/>
          </a:p>
          <a:p>
            <a:r>
              <a:rPr lang="zh-TW" altLang="en-US" sz="1200" dirty="0"/>
              <a:t>企業流程整合與商業應用</a:t>
            </a:r>
            <a:endParaRPr lang="en-US" altLang="zh-TW" sz="1200" dirty="0"/>
          </a:p>
          <a:p>
            <a:r>
              <a:rPr lang="zh-TW" altLang="en-US" sz="1200" dirty="0"/>
              <a:t>程式</a:t>
            </a:r>
            <a:endParaRPr lang="en-US" altLang="zh-TW" sz="1200" dirty="0"/>
          </a:p>
          <a:p>
            <a:endParaRPr lang="zh-TW" altLang="en-US" sz="1200" dirty="0"/>
          </a:p>
        </p:txBody>
      </p:sp>
      <p:grpSp>
        <p:nvGrpSpPr>
          <p:cNvPr id="3" name="群組 61"/>
          <p:cNvGrpSpPr/>
          <p:nvPr/>
        </p:nvGrpSpPr>
        <p:grpSpPr>
          <a:xfrm>
            <a:off x="1513467" y="1094063"/>
            <a:ext cx="836451" cy="4199215"/>
            <a:chOff x="1526530" y="1060896"/>
            <a:chExt cx="836451" cy="5511469"/>
          </a:xfrm>
        </p:grpSpPr>
        <p:sp>
          <p:nvSpPr>
            <p:cNvPr id="63" name="圓角矩形 62"/>
            <p:cNvSpPr/>
            <p:nvPr/>
          </p:nvSpPr>
          <p:spPr>
            <a:xfrm>
              <a:off x="1794302" y="1060896"/>
              <a:ext cx="567680" cy="972993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人力資源</a:t>
              </a:r>
              <a:endParaRPr kumimoji="0" lang="en-US" altLang="zh-TW" sz="125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64" name="圓角矩形 63"/>
            <p:cNvSpPr/>
            <p:nvPr/>
          </p:nvSpPr>
          <p:spPr>
            <a:xfrm>
              <a:off x="1774287" y="2066123"/>
              <a:ext cx="576064" cy="801259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250" dirty="0">
                  <a:latin typeface="標楷體" pitchFamily="65" charset="-120"/>
                  <a:ea typeface="標楷體" pitchFamily="65" charset="-120"/>
                </a:rPr>
                <a:t>資訊管理</a:t>
              </a:r>
              <a:endParaRPr kumimoji="0" lang="zh-TW" altLang="en-US" sz="125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00" name="圓角矩形 99"/>
            <p:cNvSpPr/>
            <p:nvPr/>
          </p:nvSpPr>
          <p:spPr>
            <a:xfrm>
              <a:off x="1795301" y="2952941"/>
              <a:ext cx="567680" cy="793829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行銷管理</a:t>
              </a:r>
            </a:p>
          </p:txBody>
        </p:sp>
        <p:sp>
          <p:nvSpPr>
            <p:cNvPr id="101" name="圓角矩形 100"/>
            <p:cNvSpPr/>
            <p:nvPr/>
          </p:nvSpPr>
          <p:spPr>
            <a:xfrm>
              <a:off x="1774287" y="3806528"/>
              <a:ext cx="576064" cy="91108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科技與</a:t>
              </a:r>
              <a:endParaRPr kumimoji="0" lang="en-US" altLang="zh-TW" sz="125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生產管理</a:t>
              </a:r>
            </a:p>
          </p:txBody>
        </p:sp>
        <p:sp>
          <p:nvSpPr>
            <p:cNvPr id="102" name="圓角矩形 101"/>
            <p:cNvSpPr/>
            <p:nvPr/>
          </p:nvSpPr>
          <p:spPr>
            <a:xfrm>
              <a:off x="1781043" y="4820048"/>
              <a:ext cx="567680" cy="85328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財務管理</a:t>
              </a:r>
            </a:p>
          </p:txBody>
        </p:sp>
        <p:sp>
          <p:nvSpPr>
            <p:cNvPr id="103" name="圓角矩形 102"/>
            <p:cNvSpPr/>
            <p:nvPr/>
          </p:nvSpPr>
          <p:spPr>
            <a:xfrm>
              <a:off x="1774287" y="5766813"/>
              <a:ext cx="576064" cy="805552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6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250" dirty="0">
                  <a:latin typeface="標楷體" pitchFamily="65" charset="-120"/>
                  <a:ea typeface="標楷體" pitchFamily="65" charset="-120"/>
                </a:rPr>
                <a:t>策略管理</a:t>
              </a:r>
            </a:p>
          </p:txBody>
        </p:sp>
        <p:sp>
          <p:nvSpPr>
            <p:cNvPr id="104" name="向右箭號 103"/>
            <p:cNvSpPr/>
            <p:nvPr/>
          </p:nvSpPr>
          <p:spPr>
            <a:xfrm>
              <a:off x="1526530" y="1360646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向右箭號 104"/>
            <p:cNvSpPr/>
            <p:nvPr/>
          </p:nvSpPr>
          <p:spPr>
            <a:xfrm>
              <a:off x="1587363" y="2312934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向右箭號 105"/>
            <p:cNvSpPr/>
            <p:nvPr/>
          </p:nvSpPr>
          <p:spPr>
            <a:xfrm>
              <a:off x="1590003" y="31842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向右箭號 106"/>
            <p:cNvSpPr/>
            <p:nvPr/>
          </p:nvSpPr>
          <p:spPr>
            <a:xfrm>
              <a:off x="1600848" y="4060839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向右箭號 107"/>
            <p:cNvSpPr/>
            <p:nvPr/>
          </p:nvSpPr>
          <p:spPr>
            <a:xfrm>
              <a:off x="1601377" y="506463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向右箭號 108"/>
            <p:cNvSpPr/>
            <p:nvPr/>
          </p:nvSpPr>
          <p:spPr>
            <a:xfrm>
              <a:off x="1585772" y="601540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1" name="文字方塊 60"/>
          <p:cNvSpPr txBox="1"/>
          <p:nvPr/>
        </p:nvSpPr>
        <p:spPr>
          <a:xfrm>
            <a:off x="9009601" y="1032731"/>
            <a:ext cx="2376272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商業分析資料探勘</a:t>
            </a:r>
            <a:endParaRPr lang="en-US" altLang="zh-TW" sz="1200" dirty="0"/>
          </a:p>
          <a:p>
            <a:r>
              <a:rPr lang="zh-TW" altLang="en-US" sz="1200" dirty="0"/>
              <a:t>企業資源規畫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系統管理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管理會計模組</a:t>
            </a:r>
            <a:endParaRPr lang="en-US" altLang="zh-TW" sz="1200" dirty="0"/>
          </a:p>
          <a:p>
            <a:r>
              <a:rPr lang="zh-TW" altLang="en-US" sz="1200" dirty="0"/>
              <a:t>財務報表分析</a:t>
            </a:r>
            <a:endParaRPr lang="en-US" altLang="zh-TW" sz="1200" dirty="0"/>
          </a:p>
          <a:p>
            <a:r>
              <a:rPr lang="zh-TW" altLang="en-US" sz="1200" dirty="0"/>
              <a:t>數位行銷與社會影響力攝影專題</a:t>
            </a:r>
            <a:endParaRPr lang="en-US" altLang="zh-TW" sz="1200" dirty="0"/>
          </a:p>
          <a:p>
            <a:r>
              <a:rPr lang="zh-TW" altLang="en-US" sz="1200" dirty="0"/>
              <a:t>社會企業實務專題</a:t>
            </a:r>
            <a:endParaRPr lang="en-US" altLang="zh-TW" sz="1200" dirty="0"/>
          </a:p>
          <a:p>
            <a:r>
              <a:rPr lang="zh-TW" altLang="en-US" sz="1200" dirty="0"/>
              <a:t>投資學</a:t>
            </a:r>
            <a:endParaRPr lang="en-US" altLang="zh-TW" sz="1200" dirty="0"/>
          </a:p>
          <a:p>
            <a:r>
              <a:rPr lang="zh-TW" altLang="en-US" sz="1200" dirty="0"/>
              <a:t>管理個案分析</a:t>
            </a:r>
            <a:endParaRPr lang="en-US" altLang="zh-TW" sz="1200" dirty="0"/>
          </a:p>
          <a:p>
            <a:r>
              <a:rPr lang="zh-TW" altLang="en-US" sz="1200" dirty="0"/>
              <a:t>自動化商業資料分析</a:t>
            </a:r>
            <a:endParaRPr lang="en-US" altLang="zh-TW" sz="1200" dirty="0"/>
          </a:p>
          <a:p>
            <a:r>
              <a:rPr lang="zh-TW" altLang="en-US" sz="1200" dirty="0"/>
              <a:t>數位轉型</a:t>
            </a:r>
            <a:endParaRPr lang="en-US" altLang="zh-TW" sz="1200" dirty="0"/>
          </a:p>
          <a:p>
            <a:r>
              <a:rPr lang="zh-TW" altLang="en-US" sz="1200" dirty="0"/>
              <a:t>財務分析師實證研討</a:t>
            </a:r>
            <a:endParaRPr lang="en-US" altLang="zh-TW" sz="1200" dirty="0"/>
          </a:p>
          <a:p>
            <a:r>
              <a:rPr lang="zh-TW" altLang="en-US" sz="1200" dirty="0"/>
              <a:t>當代行銷實務探討</a:t>
            </a:r>
            <a:endParaRPr lang="en-US" altLang="zh-TW" sz="1200" dirty="0"/>
          </a:p>
          <a:p>
            <a:r>
              <a:rPr lang="zh-TW" altLang="en-US" sz="1200" dirty="0"/>
              <a:t>新創敏捷管理</a:t>
            </a:r>
            <a:endParaRPr lang="en-US" altLang="zh-TW" sz="1200" dirty="0"/>
          </a:p>
          <a:p>
            <a:r>
              <a:rPr lang="zh-TW" altLang="en-US" sz="1200" dirty="0"/>
              <a:t>商用計算機程式與演算法</a:t>
            </a:r>
            <a:endParaRPr lang="en-US" altLang="zh-TW" sz="1200" dirty="0"/>
          </a:p>
          <a:p>
            <a:r>
              <a:rPr lang="zh-TW" altLang="en-US" sz="1200" dirty="0"/>
              <a:t>資料倉儲與商業智慧</a:t>
            </a:r>
            <a:endParaRPr lang="en-US" altLang="zh-TW" sz="1200" dirty="0"/>
          </a:p>
          <a:p>
            <a:r>
              <a:rPr lang="zh-TW" altLang="en-US" sz="1200" dirty="0"/>
              <a:t>企業績效評估</a:t>
            </a:r>
            <a:endParaRPr lang="en-US" altLang="zh-TW" sz="1200" dirty="0"/>
          </a:p>
          <a:p>
            <a:r>
              <a:rPr lang="zh-TW" altLang="en-US" sz="1200" dirty="0"/>
              <a:t>資訊顧問專案實務</a:t>
            </a:r>
            <a:endParaRPr lang="en-US" altLang="zh-TW" sz="1200" dirty="0"/>
          </a:p>
          <a:p>
            <a:r>
              <a:rPr lang="zh-TW" altLang="en-US" sz="1200" dirty="0"/>
              <a:t>心理與精神疾病概論</a:t>
            </a:r>
            <a:endParaRPr lang="en-US" altLang="zh-TW" sz="1200" dirty="0"/>
          </a:p>
          <a:p>
            <a:r>
              <a:rPr lang="zh-TW" altLang="en-US" sz="1200" dirty="0"/>
              <a:t>消費者研究專題</a:t>
            </a:r>
            <a:endParaRPr lang="en-US" altLang="zh-TW" sz="1200" dirty="0"/>
          </a:p>
          <a:p>
            <a:r>
              <a:rPr lang="zh-TW" altLang="en-US" sz="1200" dirty="0"/>
              <a:t>人力資源管理研究專題</a:t>
            </a:r>
            <a:endParaRPr lang="en-US" altLang="zh-TW" sz="1200" dirty="0"/>
          </a:p>
          <a:p>
            <a:r>
              <a:rPr lang="zh-TW" altLang="en-US" sz="1200" dirty="0"/>
              <a:t>管理心理學專題</a:t>
            </a:r>
            <a:endParaRPr lang="en-US" altLang="zh-TW" sz="1200" dirty="0"/>
          </a:p>
          <a:p>
            <a:r>
              <a:rPr lang="zh-TW" altLang="en-US" sz="1200" dirty="0"/>
              <a:t>物流管理實習</a:t>
            </a:r>
            <a:endParaRPr lang="en-US" altLang="zh-TW" sz="1200" dirty="0"/>
          </a:p>
          <a:p>
            <a:r>
              <a:rPr lang="zh-TW" altLang="en-US" sz="1200" dirty="0"/>
              <a:t>國際財務管理</a:t>
            </a:r>
            <a:endParaRPr lang="en-US" altLang="zh-TW" sz="1200" dirty="0"/>
          </a:p>
          <a:p>
            <a:r>
              <a:rPr lang="zh-TW" altLang="en-US" sz="1200" dirty="0"/>
              <a:t>系統模擬</a:t>
            </a:r>
            <a:endParaRPr lang="en-US" altLang="zh-TW" sz="1200" dirty="0"/>
          </a:p>
          <a:p>
            <a:r>
              <a:rPr lang="zh-TW" altLang="en-US" sz="1200" dirty="0"/>
              <a:t>公司治理理論與實務</a:t>
            </a:r>
            <a:endParaRPr lang="en-US" altLang="zh-TW" sz="1200" dirty="0"/>
          </a:p>
          <a:p>
            <a:r>
              <a:rPr lang="zh-TW" altLang="en-US" sz="1200" dirty="0"/>
              <a:t>訓練與發展專題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財務會計模組</a:t>
            </a:r>
            <a:endParaRPr lang="en-US" altLang="zh-TW" sz="1200" dirty="0"/>
          </a:p>
          <a:p>
            <a:r>
              <a:rPr lang="zh-TW" altLang="en-US" sz="1200" dirty="0"/>
              <a:t>社會投資報酬分析實務專題</a:t>
            </a:r>
            <a:endParaRPr lang="en-US" altLang="zh-TW" sz="1200" dirty="0"/>
          </a:p>
          <a:p>
            <a:r>
              <a:rPr lang="zh-TW" altLang="en-US" sz="1200" dirty="0"/>
              <a:t>物流管理</a:t>
            </a:r>
            <a:endParaRPr lang="en-US" altLang="zh-TW" sz="1200" dirty="0"/>
          </a:p>
          <a:p>
            <a:r>
              <a:rPr lang="zh-TW" altLang="en-US" sz="1200" dirty="0"/>
              <a:t>質性研究</a:t>
            </a:r>
            <a:endParaRPr lang="en-US" altLang="zh-TW" sz="1200" dirty="0"/>
          </a:p>
          <a:p>
            <a:r>
              <a:rPr lang="zh-TW" altLang="en-US" sz="1200" dirty="0"/>
              <a:t>電子與資訊產業創新模式專題</a:t>
            </a:r>
            <a:endParaRPr lang="en-US" altLang="zh-TW" sz="1200" dirty="0"/>
          </a:p>
          <a:p>
            <a:r>
              <a:rPr lang="zh-TW" altLang="en-US" sz="1200" dirty="0"/>
              <a:t>彈性製造系統</a:t>
            </a:r>
            <a:endParaRPr lang="en-US" altLang="zh-TW" sz="1200" dirty="0"/>
          </a:p>
          <a:p>
            <a:r>
              <a:rPr lang="zh-TW" altLang="en-US" sz="1200" dirty="0"/>
              <a:t>資料挖礦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與資料倉儲專題研究</a:t>
            </a:r>
            <a:endParaRPr lang="en-US" altLang="zh-TW" sz="1200" dirty="0"/>
          </a:p>
          <a:p>
            <a:r>
              <a:rPr lang="zh-TW" altLang="en-US" sz="1200" dirty="0"/>
              <a:t>財報分析與企業評價</a:t>
            </a:r>
            <a:endParaRPr lang="en-US" altLang="zh-TW" sz="1200" dirty="0"/>
          </a:p>
          <a:p>
            <a:r>
              <a:rPr lang="zh-TW" altLang="en-US" sz="1200" dirty="0"/>
              <a:t>產品發展實作</a:t>
            </a:r>
            <a:endParaRPr lang="en-US" altLang="zh-TW" sz="1200" dirty="0"/>
          </a:p>
          <a:p>
            <a:r>
              <a:rPr lang="zh-TW" altLang="en-US" sz="1200" dirty="0"/>
              <a:t>財務實證研究</a:t>
            </a:r>
            <a:endParaRPr lang="en-US" altLang="zh-TW" sz="1200" dirty="0"/>
          </a:p>
          <a:p>
            <a:r>
              <a:rPr lang="zh-TW" altLang="en-US" sz="1200" dirty="0"/>
              <a:t>德國工業</a:t>
            </a:r>
            <a:r>
              <a:rPr lang="en-US" altLang="zh-TW" sz="1200" dirty="0"/>
              <a:t>4.0</a:t>
            </a:r>
            <a:r>
              <a:rPr lang="zh-TW" altLang="en-US" sz="1200" dirty="0"/>
              <a:t>模式</a:t>
            </a:r>
            <a:endParaRPr lang="en-US" altLang="zh-TW" sz="1200" dirty="0"/>
          </a:p>
          <a:p>
            <a:r>
              <a:rPr lang="zh-TW" altLang="en-US" sz="1200" dirty="0"/>
              <a:t>電子與資訊感業概論</a:t>
            </a:r>
            <a:endParaRPr lang="en-US" altLang="zh-TW" sz="1200" dirty="0"/>
          </a:p>
          <a:p>
            <a:r>
              <a:rPr lang="zh-TW" altLang="en-US" sz="1200" dirty="0"/>
              <a:t>結構方程模式專題</a:t>
            </a:r>
            <a:endParaRPr lang="en-US" altLang="zh-TW" sz="1200" dirty="0"/>
          </a:p>
          <a:p>
            <a:r>
              <a:rPr lang="zh-TW" altLang="en-US" sz="1200" dirty="0"/>
              <a:t>財務管理研究專題</a:t>
            </a:r>
            <a:endParaRPr lang="en-US" altLang="zh-TW" sz="1200" dirty="0"/>
          </a:p>
          <a:p>
            <a:r>
              <a:rPr lang="zh-TW" altLang="en-US" sz="1200" dirty="0"/>
              <a:t>生產與作業管理研究專題</a:t>
            </a:r>
            <a:endParaRPr lang="en-US" altLang="zh-TW" sz="1200" dirty="0"/>
          </a:p>
        </p:txBody>
      </p:sp>
      <p:sp>
        <p:nvSpPr>
          <p:cNvPr id="62" name="圓角矩形 89">
            <a:extLst>
              <a:ext uri="{FF2B5EF4-FFF2-40B4-BE49-F238E27FC236}">
                <a16:creationId xmlns:a16="http://schemas.microsoft.com/office/drawing/2014/main" id="{560DB8C4-B475-4601-8E92-95F2197B8D54}"/>
              </a:ext>
            </a:extLst>
          </p:cNvPr>
          <p:cNvSpPr/>
          <p:nvPr/>
        </p:nvSpPr>
        <p:spPr>
          <a:xfrm>
            <a:off x="4318030" y="5359866"/>
            <a:ext cx="346034" cy="35956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zh-TW" altLang="en-US" sz="1200" dirty="0">
                <a:latin typeface="標楷體" pitchFamily="65" charset="-120"/>
              </a:rPr>
              <a:t>商業智慧與分析學分學程</a:t>
            </a:r>
            <a:endParaRPr lang="en-US" altLang="zh-TW" sz="1200" dirty="0">
              <a:latin typeface="標楷體" pitchFamily="65" charset="-120"/>
            </a:endParaRPr>
          </a:p>
        </p:txBody>
      </p:sp>
      <p:sp>
        <p:nvSpPr>
          <p:cNvPr id="66" name="圓角矩形 90">
            <a:extLst>
              <a:ext uri="{FF2B5EF4-FFF2-40B4-BE49-F238E27FC236}">
                <a16:creationId xmlns:a16="http://schemas.microsoft.com/office/drawing/2014/main" id="{0F2035D8-3137-4E7E-B19C-4AACBE7BDCA2}"/>
              </a:ext>
            </a:extLst>
          </p:cNvPr>
          <p:cNvSpPr/>
          <p:nvPr/>
        </p:nvSpPr>
        <p:spPr>
          <a:xfrm>
            <a:off x="4672642" y="5380825"/>
            <a:ext cx="3911415" cy="357220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7F877408-EE34-45E7-B71B-0F1E4116707F}"/>
              </a:ext>
            </a:extLst>
          </p:cNvPr>
          <p:cNvSpPr txBox="1"/>
          <p:nvPr/>
        </p:nvSpPr>
        <p:spPr>
          <a:xfrm>
            <a:off x="4822999" y="5453896"/>
            <a:ext cx="18352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商業分析程式語言</a:t>
            </a:r>
            <a:endParaRPr lang="en-US" altLang="zh-TW" sz="1200" dirty="0"/>
          </a:p>
          <a:p>
            <a:r>
              <a:rPr lang="zh-TW" altLang="en-US" sz="1200" dirty="0"/>
              <a:t>人工智慧與機器學習</a:t>
            </a:r>
            <a:endParaRPr lang="en-US" altLang="zh-TW" sz="1200" dirty="0"/>
          </a:p>
          <a:p>
            <a:r>
              <a:rPr lang="zh-TW" altLang="en-US" sz="1200" dirty="0"/>
              <a:t>電腦網路及程式</a:t>
            </a:r>
            <a:endParaRPr lang="en-US" altLang="zh-TW" sz="1200" dirty="0"/>
          </a:p>
          <a:p>
            <a:r>
              <a:rPr lang="zh-TW" altLang="en-US" sz="1200" dirty="0"/>
              <a:t>資料庫管理</a:t>
            </a:r>
            <a:endParaRPr lang="en-US" altLang="zh-TW" sz="1200" dirty="0"/>
          </a:p>
          <a:p>
            <a:r>
              <a:rPr lang="zh-TW" altLang="en-US" sz="1200" dirty="0"/>
              <a:t>資料倉儲與商業智慧</a:t>
            </a:r>
            <a:endParaRPr lang="en-US" altLang="zh-TW" sz="1200" dirty="0"/>
          </a:p>
          <a:p>
            <a:r>
              <a:rPr lang="zh-TW" altLang="en-US" sz="1200" dirty="0"/>
              <a:t>商業分析資料探勘</a:t>
            </a:r>
            <a:endParaRPr lang="en-US" altLang="zh-TW" sz="1200" dirty="0"/>
          </a:p>
          <a:p>
            <a:r>
              <a:rPr lang="zh-TW" altLang="en-US" sz="1200" dirty="0"/>
              <a:t>計量經濟學</a:t>
            </a:r>
            <a:endParaRPr lang="en-US" altLang="zh-TW" sz="1200" dirty="0"/>
          </a:p>
          <a:p>
            <a:r>
              <a:rPr lang="zh-TW" altLang="en-US" sz="1200" dirty="0"/>
              <a:t>計量方法</a:t>
            </a:r>
            <a:endParaRPr lang="en-US" altLang="zh-TW" sz="1200" dirty="0"/>
          </a:p>
          <a:p>
            <a:r>
              <a:rPr lang="zh-TW" altLang="en-US" sz="1200" dirty="0"/>
              <a:t>投資組合分析</a:t>
            </a:r>
            <a:endParaRPr lang="en-US" altLang="zh-TW" sz="1200" dirty="0"/>
          </a:p>
          <a:p>
            <a:r>
              <a:rPr lang="zh-TW" altLang="en-US" sz="1200" dirty="0"/>
              <a:t>財務資訊管理</a:t>
            </a:r>
            <a:endParaRPr lang="en-US" altLang="zh-TW" sz="1200" dirty="0"/>
          </a:p>
          <a:p>
            <a:r>
              <a:rPr lang="zh-TW" altLang="en-US" sz="1200" dirty="0"/>
              <a:t>當前經濟議題</a:t>
            </a:r>
            <a:endParaRPr lang="en-US" altLang="zh-TW" sz="1200" dirty="0"/>
          </a:p>
          <a:p>
            <a:r>
              <a:rPr lang="zh-TW" altLang="en-US" sz="1200" dirty="0"/>
              <a:t>實驗經濟學</a:t>
            </a:r>
            <a:endParaRPr lang="en-US" altLang="zh-TW" sz="1200" dirty="0"/>
          </a:p>
          <a:p>
            <a:r>
              <a:rPr lang="zh-TW" altLang="en-US" sz="1200" dirty="0"/>
              <a:t>經濟大數據分析</a:t>
            </a:r>
            <a:endParaRPr lang="en-US" altLang="zh-TW" sz="1200" dirty="0"/>
          </a:p>
          <a:p>
            <a:r>
              <a:rPr lang="zh-TW" altLang="en-US" sz="1200" dirty="0"/>
              <a:t>人才分析與管理</a:t>
            </a:r>
            <a:endParaRPr lang="en-US" altLang="zh-TW" sz="1200" dirty="0"/>
          </a:p>
          <a:p>
            <a:r>
              <a:rPr lang="zh-TW" altLang="en-US" sz="1200" dirty="0"/>
              <a:t>財務實證分析</a:t>
            </a:r>
            <a:endParaRPr lang="en-US" altLang="zh-TW" sz="1200" dirty="0"/>
          </a:p>
          <a:p>
            <a:r>
              <a:rPr lang="en-US" altLang="zh-TW" sz="1200" dirty="0"/>
              <a:t>ERP</a:t>
            </a:r>
            <a:r>
              <a:rPr lang="zh-TW" altLang="en-US" sz="1200" dirty="0"/>
              <a:t>與資料倉儲專題研究</a:t>
            </a:r>
            <a:endParaRPr lang="en-US" altLang="zh-TW" sz="1200" dirty="0"/>
          </a:p>
          <a:p>
            <a:r>
              <a:rPr lang="zh-TW" altLang="en-US" sz="1200" dirty="0"/>
              <a:t>商業智慧</a:t>
            </a:r>
            <a:endParaRPr lang="en-US" altLang="zh-TW" sz="1200" dirty="0"/>
          </a:p>
          <a:p>
            <a:r>
              <a:rPr lang="zh-TW" altLang="en-US" sz="1200" dirty="0"/>
              <a:t>資料挖礦</a:t>
            </a:r>
            <a:endParaRPr lang="en-US" altLang="zh-TW" sz="1200" dirty="0"/>
          </a:p>
        </p:txBody>
      </p: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491BB604-ACE7-4513-B632-A485453C4C2E}"/>
              </a:ext>
            </a:extLst>
          </p:cNvPr>
          <p:cNvSpPr txBox="1"/>
          <p:nvPr/>
        </p:nvSpPr>
        <p:spPr>
          <a:xfrm>
            <a:off x="6578358" y="5453896"/>
            <a:ext cx="21482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自動化商業知識掘取</a:t>
            </a:r>
            <a:endParaRPr lang="en-US" altLang="zh-TW" sz="1200" dirty="0"/>
          </a:p>
          <a:p>
            <a:r>
              <a:rPr lang="zh-TW" altLang="en-US" sz="1200" dirty="0"/>
              <a:t>自動化商業資料分析</a:t>
            </a:r>
            <a:endParaRPr lang="en-US" altLang="zh-TW" sz="1200" dirty="0"/>
          </a:p>
          <a:p>
            <a:r>
              <a:rPr lang="zh-TW" altLang="en-US" sz="1200" dirty="0"/>
              <a:t>量表發展之理論與應用</a:t>
            </a:r>
            <a:endParaRPr lang="en-US" altLang="zh-TW" sz="1200" dirty="0"/>
          </a:p>
          <a:p>
            <a:r>
              <a:rPr lang="zh-TW" altLang="en-US" sz="1200" dirty="0"/>
              <a:t>數位轉型</a:t>
            </a:r>
            <a:endParaRPr lang="en-US" altLang="zh-TW" sz="1200" dirty="0"/>
          </a:p>
          <a:p>
            <a:r>
              <a:rPr lang="zh-TW" altLang="en-US" sz="1200" dirty="0"/>
              <a:t>物聯網</a:t>
            </a:r>
            <a:endParaRPr lang="en-US" altLang="zh-TW" sz="1200" dirty="0"/>
          </a:p>
          <a:p>
            <a:r>
              <a:rPr lang="zh-TW" altLang="en-US" sz="1200" dirty="0"/>
              <a:t>電子商務技術</a:t>
            </a:r>
            <a:endParaRPr lang="en-US" altLang="zh-TW" sz="1200" dirty="0"/>
          </a:p>
          <a:p>
            <a:r>
              <a:rPr lang="zh-TW" altLang="en-US" sz="1200" dirty="0"/>
              <a:t>數量方法</a:t>
            </a:r>
            <a:r>
              <a:rPr lang="en-US" altLang="zh-TW" sz="1200" dirty="0"/>
              <a:t>I</a:t>
            </a:r>
          </a:p>
          <a:p>
            <a:r>
              <a:rPr lang="zh-TW" altLang="en-US" sz="1200" dirty="0"/>
              <a:t>財務計量</a:t>
            </a:r>
            <a:endParaRPr lang="en-US" altLang="zh-TW" sz="1200" dirty="0"/>
          </a:p>
          <a:p>
            <a:r>
              <a:rPr lang="zh-TW" altLang="en-US" sz="1200" dirty="0"/>
              <a:t>企業金融實務</a:t>
            </a:r>
            <a:endParaRPr lang="en-US" altLang="zh-TW" sz="1200" dirty="0"/>
          </a:p>
          <a:p>
            <a:r>
              <a:rPr lang="zh-TW" altLang="en-US" sz="1200" dirty="0"/>
              <a:t>金融科技專題</a:t>
            </a:r>
            <a:r>
              <a:rPr lang="en-US" altLang="zh-TW" sz="1200" dirty="0"/>
              <a:t>(</a:t>
            </a:r>
            <a:r>
              <a:rPr lang="zh-TW" altLang="en-US" sz="1200" dirty="0"/>
              <a:t>一</a:t>
            </a:r>
            <a:r>
              <a:rPr lang="en-US" altLang="zh-TW" sz="1200" dirty="0"/>
              <a:t>) </a:t>
            </a:r>
          </a:p>
          <a:p>
            <a:r>
              <a:rPr lang="zh-TW" altLang="en-US" sz="1200" dirty="0"/>
              <a:t>金融科技專題</a:t>
            </a:r>
            <a:r>
              <a:rPr lang="en-US" altLang="zh-TW" sz="1200" dirty="0"/>
              <a:t>(</a:t>
            </a:r>
            <a:r>
              <a:rPr lang="zh-TW" altLang="en-US" sz="1200" dirty="0"/>
              <a:t>二</a:t>
            </a:r>
            <a:r>
              <a:rPr lang="en-US" altLang="zh-TW" sz="1200" dirty="0"/>
              <a:t>)</a:t>
            </a:r>
          </a:p>
          <a:p>
            <a:r>
              <a:rPr lang="zh-TW" altLang="en-US" sz="1200" dirty="0"/>
              <a:t>實證產業組織</a:t>
            </a:r>
            <a:endParaRPr lang="en-US" altLang="zh-TW" sz="1200" dirty="0"/>
          </a:p>
          <a:p>
            <a:r>
              <a:rPr lang="zh-TW" altLang="en-US" sz="1200" dirty="0"/>
              <a:t>人工智慧</a:t>
            </a:r>
            <a:r>
              <a:rPr lang="en-US" altLang="zh-TW" sz="1200" dirty="0"/>
              <a:t>/</a:t>
            </a:r>
            <a:r>
              <a:rPr lang="zh-TW" altLang="en-US" sz="1200" dirty="0"/>
              <a:t>機器學習的財務應用</a:t>
            </a:r>
            <a:endParaRPr lang="en-US" altLang="zh-TW" sz="1200" dirty="0"/>
          </a:p>
          <a:p>
            <a:r>
              <a:rPr lang="zh-TW" altLang="en-US" sz="1200" dirty="0"/>
              <a:t>企業資料通訊</a:t>
            </a:r>
            <a:endParaRPr lang="en-US" altLang="zh-TW" sz="1200" dirty="0"/>
          </a:p>
          <a:p>
            <a:r>
              <a:rPr lang="zh-TW" altLang="en-US" sz="1200" dirty="0"/>
              <a:t>企業金融實務、演練與大數據知相關應用</a:t>
            </a:r>
            <a:endParaRPr lang="en-US" altLang="zh-TW" sz="1200" dirty="0"/>
          </a:p>
          <a:p>
            <a:endParaRPr lang="en-US" altLang="zh-TW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585</Words>
  <Application>Microsoft Office PowerPoint</Application>
  <PresentationFormat>A3 紙張 (297x420 公釐)</PresentationFormat>
  <Paragraphs>177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user/user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USER-PC</dc:creator>
  <cp:lastModifiedBy>user</cp:lastModifiedBy>
  <cp:revision>54</cp:revision>
  <dcterms:created xsi:type="dcterms:W3CDTF">2012-05-17T07:40:40Z</dcterms:created>
  <dcterms:modified xsi:type="dcterms:W3CDTF">2023-07-11T07:31:14Z</dcterms:modified>
</cp:coreProperties>
</file>